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3e44d81ce1_0_7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Google Shape;136;g3e44d81ce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e44d81ce1_0_9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Google Shape;143;g3e44d81ce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3e44d81ce1_0_5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Google Shape;151;g3e44d81ce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e44d81ce1_0_6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Google Shape;158;g3e44d81ce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3e406251a0_0_26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Google Shape;165;g3e406251a0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3e44d81ce1_0_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Google Shape;175;g3e44d81ce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3e44d81ce1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Google Shape;181;g3e44d81c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9900"/>
                </a:solidFill>
              </a:rPr>
              <a:t>Final Product:</a:t>
            </a:r>
            <a:endParaRPr>
              <a:solidFill>
                <a:srgbClr val="FF9900"/>
              </a:solidFill>
            </a:endParaRPr>
          </a:p>
          <a:p>
            <a:pPr indent="-298450" lvl="0" marL="457200" rtl="0">
              <a:spcBef>
                <a:spcPts val="0"/>
              </a:spcBef>
              <a:spcAft>
                <a:spcPts val="0"/>
              </a:spcAft>
              <a:buClr>
                <a:srgbClr val="FF9900"/>
              </a:buClr>
              <a:buSzPts val="1100"/>
              <a:buChar char="●"/>
            </a:pPr>
            <a:r>
              <a:rPr lang="en">
                <a:solidFill>
                  <a:srgbClr val="FF9900"/>
                </a:solidFill>
              </a:rPr>
              <a:t>Had to scrap features as time went on </a:t>
            </a:r>
            <a:endParaRPr>
              <a:solidFill>
                <a:srgbClr val="FF9900"/>
              </a:solidFill>
            </a:endParaRPr>
          </a:p>
          <a:p>
            <a:pPr indent="-298450" lvl="0" marL="457200" rtl="0">
              <a:spcBef>
                <a:spcPts val="0"/>
              </a:spcBef>
              <a:spcAft>
                <a:spcPts val="0"/>
              </a:spcAft>
              <a:buClr>
                <a:srgbClr val="FF9900"/>
              </a:buClr>
              <a:buSzPts val="1100"/>
              <a:buChar char="●"/>
            </a:pPr>
            <a:r>
              <a:rPr lang="en">
                <a:solidFill>
                  <a:srgbClr val="FF9900"/>
                </a:solidFill>
              </a:rPr>
              <a:t>Everyone had different idea in head for final product</a:t>
            </a:r>
            <a:endParaRPr>
              <a:solidFill>
                <a:srgbClr val="FF9900"/>
              </a:solidFill>
            </a:endParaRPr>
          </a:p>
          <a:p>
            <a:pPr indent="-298450" lvl="0" marL="457200" rtl="0">
              <a:spcBef>
                <a:spcPts val="0"/>
              </a:spcBef>
              <a:spcAft>
                <a:spcPts val="0"/>
              </a:spcAft>
              <a:buClr>
                <a:srgbClr val="FF9900"/>
              </a:buClr>
              <a:buSzPts val="1100"/>
              <a:buChar char="●"/>
            </a:pPr>
            <a:r>
              <a:rPr lang="en">
                <a:solidFill>
                  <a:srgbClr val="FF9900"/>
                </a:solidFill>
              </a:rPr>
              <a:t>Learning new technologies</a:t>
            </a:r>
            <a:endParaRPr>
              <a:solidFill>
                <a:srgbClr val="FF9900"/>
              </a:solidFill>
            </a:endParaRPr>
          </a:p>
          <a:p>
            <a:pPr indent="-298450" lvl="1" marL="914400" rtl="0">
              <a:spcBef>
                <a:spcPts val="0"/>
              </a:spcBef>
              <a:spcAft>
                <a:spcPts val="0"/>
              </a:spcAft>
              <a:buClr>
                <a:srgbClr val="FF9900"/>
              </a:buClr>
              <a:buSzPts val="1100"/>
              <a:buChar char="○"/>
            </a:pPr>
            <a:r>
              <a:rPr lang="en">
                <a:solidFill>
                  <a:srgbClr val="FF9900"/>
                </a:solidFill>
              </a:rPr>
              <a:t>Did not account for research time (at first)</a:t>
            </a:r>
            <a:endParaRPr>
              <a:solidFill>
                <a:srgbClr val="FF9900"/>
              </a:solidFill>
            </a:endParaRPr>
          </a:p>
          <a:p>
            <a:pPr indent="-298450" lvl="0" marL="457200" rtl="0">
              <a:spcBef>
                <a:spcPts val="0"/>
              </a:spcBef>
              <a:spcAft>
                <a:spcPts val="0"/>
              </a:spcAft>
              <a:buClr>
                <a:srgbClr val="FF9900"/>
              </a:buClr>
              <a:buSzPts val="1100"/>
              <a:buChar char="●"/>
            </a:pPr>
            <a:r>
              <a:rPr lang="en">
                <a:solidFill>
                  <a:srgbClr val="FF9900"/>
                </a:solidFill>
              </a:rPr>
              <a:t>Changed technologies part way through</a:t>
            </a:r>
            <a:endParaRPr>
              <a:solidFill>
                <a:srgbClr val="FF9900"/>
              </a:solidFill>
            </a:endParaRPr>
          </a:p>
          <a:p>
            <a:pPr indent="-298450" lvl="1" marL="914400" rtl="0">
              <a:spcBef>
                <a:spcPts val="0"/>
              </a:spcBef>
              <a:spcAft>
                <a:spcPts val="0"/>
              </a:spcAft>
              <a:buClr>
                <a:srgbClr val="FF9900"/>
              </a:buClr>
              <a:buSzPts val="1100"/>
              <a:buChar char="○"/>
            </a:pPr>
            <a:r>
              <a:rPr lang="en">
                <a:solidFill>
                  <a:srgbClr val="FF9900"/>
                </a:solidFill>
              </a:rPr>
              <a:t>More research time</a:t>
            </a:r>
            <a:endParaRPr>
              <a:solidFill>
                <a:srgbClr val="FF9900"/>
              </a:solidFill>
            </a:endParaRPr>
          </a:p>
          <a:p>
            <a:pPr indent="-298450" lvl="1" marL="914400" rtl="0">
              <a:spcBef>
                <a:spcPts val="0"/>
              </a:spcBef>
              <a:spcAft>
                <a:spcPts val="0"/>
              </a:spcAft>
              <a:buClr>
                <a:srgbClr val="FF9900"/>
              </a:buClr>
              <a:buSzPts val="1100"/>
              <a:buChar char="○"/>
            </a:pPr>
            <a:r>
              <a:rPr lang="en">
                <a:solidFill>
                  <a:srgbClr val="FF9900"/>
                </a:solidFill>
              </a:rPr>
              <a:t>Old technology research time wasted</a:t>
            </a:r>
            <a:endParaRPr>
              <a:solidFill>
                <a:srgbClr val="FF9900"/>
              </a:solidFill>
            </a:endParaRPr>
          </a:p>
          <a:p>
            <a:pPr indent="0" lvl="0" marL="0" rtl="0">
              <a:spcBef>
                <a:spcPts val="0"/>
              </a:spcBef>
              <a:spcAft>
                <a:spcPts val="0"/>
              </a:spcAft>
              <a:buNone/>
            </a:pPr>
            <a:r>
              <a:t/>
            </a:r>
            <a:endParaRPr/>
          </a:p>
          <a:p>
            <a:pPr indent="0" lvl="0" marL="0" rtl="0">
              <a:spcBef>
                <a:spcPts val="0"/>
              </a:spcBef>
              <a:spcAft>
                <a:spcPts val="0"/>
              </a:spcAft>
              <a:buNone/>
            </a:pPr>
            <a:r>
              <a:rPr lang="en"/>
              <a:t>Development Challenges:</a:t>
            </a:r>
            <a:endParaRPr/>
          </a:p>
          <a:p>
            <a:pPr indent="-298450" lvl="0" marL="457200" rtl="0">
              <a:spcBef>
                <a:spcPts val="0"/>
              </a:spcBef>
              <a:spcAft>
                <a:spcPts val="0"/>
              </a:spcAft>
              <a:buClr>
                <a:schemeClr val="dk2"/>
              </a:buClr>
              <a:buSzPts val="1100"/>
              <a:buChar char="●"/>
            </a:pPr>
            <a:r>
              <a:rPr lang="en">
                <a:solidFill>
                  <a:schemeClr val="dk2"/>
                </a:solidFill>
              </a:rPr>
              <a:t>Unfamiliar with mongodb and databases in general</a:t>
            </a:r>
            <a:endParaRPr>
              <a:solidFill>
                <a:schemeClr val="dk2"/>
              </a:solidFill>
            </a:endParaRPr>
          </a:p>
          <a:p>
            <a:pPr indent="-298450" lvl="0" marL="457200" rtl="0">
              <a:spcBef>
                <a:spcPts val="0"/>
              </a:spcBef>
              <a:spcAft>
                <a:spcPts val="0"/>
              </a:spcAft>
              <a:buClr>
                <a:schemeClr val="dk2"/>
              </a:buClr>
              <a:buSzPts val="1100"/>
              <a:buChar char="●"/>
            </a:pPr>
            <a:r>
              <a:rPr lang="en">
                <a:solidFill>
                  <a:schemeClr val="dk2"/>
                </a:solidFill>
              </a:rPr>
              <a:t>Unfamiliar with React, and Gatsby</a:t>
            </a:r>
            <a:endParaRPr>
              <a:solidFill>
                <a:schemeClr val="dk2"/>
              </a:solidFill>
            </a:endParaRPr>
          </a:p>
          <a:p>
            <a:pPr indent="-298450" lvl="0" marL="457200" rtl="0">
              <a:spcBef>
                <a:spcPts val="0"/>
              </a:spcBef>
              <a:spcAft>
                <a:spcPts val="0"/>
              </a:spcAft>
              <a:buClr>
                <a:schemeClr val="dk2"/>
              </a:buClr>
              <a:buSzPts val="1100"/>
              <a:buChar char="●"/>
            </a:pPr>
            <a:r>
              <a:rPr lang="en">
                <a:solidFill>
                  <a:schemeClr val="dk2"/>
                </a:solidFill>
              </a:rPr>
              <a:t>New to the process of creating a web app</a:t>
            </a:r>
            <a:endParaRPr>
              <a:solidFill>
                <a:schemeClr val="dk2"/>
              </a:solidFill>
            </a:endParaRPr>
          </a:p>
          <a:p>
            <a:pPr indent="-298450" lvl="0" marL="457200" rtl="0">
              <a:spcBef>
                <a:spcPts val="0"/>
              </a:spcBef>
              <a:spcAft>
                <a:spcPts val="0"/>
              </a:spcAft>
              <a:buClr>
                <a:schemeClr val="dk2"/>
              </a:buClr>
              <a:buSzPts val="1100"/>
              <a:buChar char="●"/>
            </a:pPr>
            <a:r>
              <a:rPr lang="en">
                <a:solidFill>
                  <a:schemeClr val="dk2"/>
                </a:solidFill>
              </a:rPr>
              <a:t>Had to learn how pages communicated with each other both frontend and backend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3e44d81ce1_0_2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Google Shape;189;g3e44d81ce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2"/>
              </a:buClr>
              <a:buSzPts val="1100"/>
              <a:buFont typeface="Arial"/>
              <a:buNone/>
            </a:pPr>
            <a:r>
              <a:rPr lang="en">
                <a:solidFill>
                  <a:srgbClr val="FF0000"/>
                </a:solidFill>
              </a:rPr>
              <a:t>What worked: </a:t>
            </a:r>
            <a:endParaRPr>
              <a:solidFill>
                <a:srgbClr val="FF0000"/>
              </a:solidFill>
            </a:endParaRPr>
          </a:p>
          <a:p>
            <a:pPr indent="-298450" lvl="0" marL="457200" rtl="0">
              <a:spcBef>
                <a:spcPts val="0"/>
              </a:spcBef>
              <a:spcAft>
                <a:spcPts val="0"/>
              </a:spcAft>
              <a:buClr>
                <a:srgbClr val="FF0000"/>
              </a:buClr>
              <a:buSzPts val="1100"/>
              <a:buChar char="●"/>
            </a:pPr>
            <a:r>
              <a:rPr lang="en">
                <a:solidFill>
                  <a:srgbClr val="FF0000"/>
                </a:solidFill>
              </a:rPr>
              <a:t>Frequent Scrum meetings</a:t>
            </a:r>
            <a:endParaRPr>
              <a:solidFill>
                <a:srgbClr val="FF0000"/>
              </a:solidFill>
            </a:endParaRPr>
          </a:p>
          <a:p>
            <a:pPr indent="-298450" lvl="1" marL="914400" rtl="0">
              <a:spcBef>
                <a:spcPts val="0"/>
              </a:spcBef>
              <a:spcAft>
                <a:spcPts val="0"/>
              </a:spcAft>
              <a:buClr>
                <a:srgbClr val="FF0000"/>
              </a:buClr>
              <a:buSzPts val="1100"/>
              <a:buChar char="○"/>
            </a:pPr>
            <a:r>
              <a:rPr lang="en">
                <a:solidFill>
                  <a:srgbClr val="FF0000"/>
                </a:solidFill>
              </a:rPr>
              <a:t>Helped identify roadblocks early</a:t>
            </a:r>
            <a:endParaRPr>
              <a:solidFill>
                <a:srgbClr val="FF0000"/>
              </a:solidFill>
            </a:endParaRPr>
          </a:p>
          <a:p>
            <a:pPr indent="-298450" lvl="0" marL="457200" rtl="0">
              <a:spcBef>
                <a:spcPts val="0"/>
              </a:spcBef>
              <a:spcAft>
                <a:spcPts val="0"/>
              </a:spcAft>
              <a:buClr>
                <a:srgbClr val="FF0000"/>
              </a:buClr>
              <a:buSzPts val="1100"/>
              <a:buChar char="●"/>
            </a:pPr>
            <a:r>
              <a:rPr lang="en">
                <a:solidFill>
                  <a:srgbClr val="FF0000"/>
                </a:solidFill>
              </a:rPr>
              <a:t>Sprint planning</a:t>
            </a:r>
            <a:endParaRPr>
              <a:solidFill>
                <a:srgbClr val="FF0000"/>
              </a:solidFill>
            </a:endParaRPr>
          </a:p>
          <a:p>
            <a:pPr indent="-298450" lvl="0" marL="457200" rtl="0">
              <a:spcBef>
                <a:spcPts val="0"/>
              </a:spcBef>
              <a:spcAft>
                <a:spcPts val="0"/>
              </a:spcAft>
              <a:buClr>
                <a:srgbClr val="FF0000"/>
              </a:buClr>
              <a:buSzPts val="1100"/>
              <a:buChar char="●"/>
            </a:pPr>
            <a:r>
              <a:rPr lang="en">
                <a:solidFill>
                  <a:srgbClr val="FF0000"/>
                </a:solidFill>
              </a:rPr>
              <a:t>Burndown chart</a:t>
            </a:r>
            <a:endParaRPr>
              <a:solidFill>
                <a:srgbClr val="FF0000"/>
              </a:solidFill>
            </a:endParaRPr>
          </a:p>
          <a:p>
            <a:pPr indent="-298450" lvl="1" marL="914400" rtl="0">
              <a:spcBef>
                <a:spcPts val="0"/>
              </a:spcBef>
              <a:spcAft>
                <a:spcPts val="0"/>
              </a:spcAft>
              <a:buClr>
                <a:srgbClr val="FF0000"/>
              </a:buClr>
              <a:buSzPts val="1100"/>
              <a:buChar char="○"/>
            </a:pPr>
            <a:r>
              <a:rPr lang="en">
                <a:solidFill>
                  <a:srgbClr val="FF0000"/>
                </a:solidFill>
              </a:rPr>
              <a:t>Helped realize early on sprint 1 was failure</a:t>
            </a:r>
            <a:endParaRPr>
              <a:solidFill>
                <a:srgbClr val="FF0000"/>
              </a:solidFill>
            </a:endParaRPr>
          </a:p>
          <a:p>
            <a:pPr indent="-298450" lvl="0" marL="457200" rtl="0">
              <a:spcBef>
                <a:spcPts val="0"/>
              </a:spcBef>
              <a:spcAft>
                <a:spcPts val="0"/>
              </a:spcAft>
              <a:buClr>
                <a:srgbClr val="FF0000"/>
              </a:buClr>
              <a:buSzPts val="1100"/>
              <a:buChar char="●"/>
            </a:pPr>
            <a:r>
              <a:rPr lang="en">
                <a:solidFill>
                  <a:srgbClr val="FF0000"/>
                </a:solidFill>
              </a:rPr>
              <a:t>Peer reviewed code</a:t>
            </a:r>
            <a:endParaRPr>
              <a:solidFill>
                <a:srgbClr val="FF0000"/>
              </a:solidFill>
            </a:endParaRPr>
          </a:p>
          <a:p>
            <a:pPr indent="-298450" lvl="0" marL="457200" rtl="0">
              <a:spcBef>
                <a:spcPts val="0"/>
              </a:spcBef>
              <a:spcAft>
                <a:spcPts val="0"/>
              </a:spcAft>
              <a:buClr>
                <a:srgbClr val="FF0000"/>
              </a:buClr>
              <a:buSzPts val="1100"/>
              <a:buChar char="●"/>
            </a:pPr>
            <a:r>
              <a:rPr lang="en">
                <a:solidFill>
                  <a:srgbClr val="FF0000"/>
                </a:solidFill>
              </a:rPr>
              <a:t>TA demos/ features she wanted to see</a:t>
            </a:r>
            <a:endParaRPr>
              <a:solidFill>
                <a:srgbClr val="FF0000"/>
              </a:solidFill>
            </a:endParaRPr>
          </a:p>
          <a:p>
            <a:pPr indent="0" lvl="0" marL="0" rtl="0">
              <a:spcBef>
                <a:spcPts val="0"/>
              </a:spcBef>
              <a:spcAft>
                <a:spcPts val="0"/>
              </a:spcAft>
              <a:buClr>
                <a:schemeClr val="dk2"/>
              </a:buClr>
              <a:buSzPts val="1100"/>
              <a:buFont typeface="Arial"/>
              <a:buNone/>
            </a:pPr>
            <a:r>
              <a:rPr lang="en">
                <a:solidFill>
                  <a:schemeClr val="dk2"/>
                </a:solidFill>
              </a:rPr>
              <a:t>What Didn’t work/Stop doing:</a:t>
            </a:r>
            <a:endParaRPr>
              <a:solidFill>
                <a:schemeClr val="dk2"/>
              </a:solidFill>
            </a:endParaRPr>
          </a:p>
          <a:p>
            <a:pPr indent="-298450" lvl="0" marL="457200" rtl="0">
              <a:spcBef>
                <a:spcPts val="0"/>
              </a:spcBef>
              <a:spcAft>
                <a:spcPts val="0"/>
              </a:spcAft>
              <a:buClr>
                <a:schemeClr val="dk2"/>
              </a:buClr>
              <a:buSzPts val="1100"/>
              <a:buChar char="●"/>
            </a:pPr>
            <a:r>
              <a:rPr lang="en">
                <a:solidFill>
                  <a:schemeClr val="dk2"/>
                </a:solidFill>
              </a:rPr>
              <a:t> Planning poker</a:t>
            </a:r>
            <a:endParaRPr>
              <a:solidFill>
                <a:schemeClr val="dk2"/>
              </a:solidFill>
            </a:endParaRPr>
          </a:p>
          <a:p>
            <a:pPr indent="-298450" lvl="1" marL="914400" rtl="0">
              <a:spcBef>
                <a:spcPts val="0"/>
              </a:spcBef>
              <a:spcAft>
                <a:spcPts val="0"/>
              </a:spcAft>
              <a:buClr>
                <a:schemeClr val="dk2"/>
              </a:buClr>
              <a:buSzPts val="1100"/>
              <a:buChar char="○"/>
            </a:pPr>
            <a:r>
              <a:rPr lang="en">
                <a:solidFill>
                  <a:schemeClr val="dk2"/>
                </a:solidFill>
              </a:rPr>
              <a:t>Took too much time especially with short sprints</a:t>
            </a:r>
            <a:endParaRPr>
              <a:solidFill>
                <a:schemeClr val="dk2"/>
              </a:solidFill>
            </a:endParaRPr>
          </a:p>
          <a:p>
            <a:pPr indent="-298450" lvl="0" marL="457200" rtl="0">
              <a:spcBef>
                <a:spcPts val="0"/>
              </a:spcBef>
              <a:spcAft>
                <a:spcPts val="0"/>
              </a:spcAft>
              <a:buClr>
                <a:schemeClr val="dk2"/>
              </a:buClr>
              <a:buSzPts val="1100"/>
              <a:buChar char="●"/>
            </a:pPr>
            <a:r>
              <a:rPr lang="en">
                <a:solidFill>
                  <a:schemeClr val="dk2"/>
                </a:solidFill>
              </a:rPr>
              <a:t>Short sprints</a:t>
            </a:r>
            <a:endParaRPr>
              <a:solidFill>
                <a:schemeClr val="dk2"/>
              </a:solidFill>
            </a:endParaRPr>
          </a:p>
          <a:p>
            <a:pPr indent="-298450" lvl="1" marL="914400" rtl="0">
              <a:spcBef>
                <a:spcPts val="0"/>
              </a:spcBef>
              <a:spcAft>
                <a:spcPts val="0"/>
              </a:spcAft>
              <a:buClr>
                <a:schemeClr val="dk2"/>
              </a:buClr>
              <a:buSzPts val="1100"/>
              <a:buChar char="○"/>
            </a:pPr>
            <a:r>
              <a:rPr lang="en">
                <a:solidFill>
                  <a:schemeClr val="dk2"/>
                </a:solidFill>
              </a:rPr>
              <a:t>Felt like hard to complete tasks</a:t>
            </a:r>
            <a:endParaRPr>
              <a:solidFill>
                <a:schemeClr val="dk2"/>
              </a:solidFill>
            </a:endParaRPr>
          </a:p>
          <a:p>
            <a:pPr indent="-298450" lvl="0" marL="457200" rtl="0">
              <a:spcBef>
                <a:spcPts val="0"/>
              </a:spcBef>
              <a:spcAft>
                <a:spcPts val="0"/>
              </a:spcAft>
              <a:buClr>
                <a:schemeClr val="dk2"/>
              </a:buClr>
              <a:buSzPts val="1100"/>
              <a:buChar char="●"/>
            </a:pPr>
            <a:r>
              <a:rPr lang="en">
                <a:solidFill>
                  <a:schemeClr val="dk2"/>
                </a:solidFill>
              </a:rPr>
              <a:t>Too large tasks, should have broken them up more </a:t>
            </a:r>
            <a:endParaRPr>
              <a:solidFill>
                <a:schemeClr val="dk2"/>
              </a:solidFill>
            </a:endParaRPr>
          </a:p>
          <a:p>
            <a:pPr indent="0" lvl="0" marL="0" rtl="0">
              <a:spcBef>
                <a:spcPts val="0"/>
              </a:spcBef>
              <a:spcAft>
                <a:spcPts val="0"/>
              </a:spcAft>
              <a:buClr>
                <a:schemeClr val="dk2"/>
              </a:buClr>
              <a:buSzPts val="1100"/>
              <a:buFont typeface="Arial"/>
              <a:buNone/>
            </a:pPr>
            <a:r>
              <a:rPr lang="en">
                <a:solidFill>
                  <a:srgbClr val="0000FF"/>
                </a:solidFill>
              </a:rPr>
              <a:t>What we wish we did:</a:t>
            </a:r>
            <a:endParaRPr>
              <a:solidFill>
                <a:srgbClr val="0000FF"/>
              </a:solidFill>
            </a:endParaRPr>
          </a:p>
          <a:p>
            <a:pPr indent="-298450" lvl="0" marL="457200" rtl="0">
              <a:spcBef>
                <a:spcPts val="0"/>
              </a:spcBef>
              <a:spcAft>
                <a:spcPts val="0"/>
              </a:spcAft>
              <a:buClr>
                <a:srgbClr val="0000FF"/>
              </a:buClr>
              <a:buSzPts val="1100"/>
              <a:buChar char="●"/>
            </a:pPr>
            <a:r>
              <a:rPr lang="en">
                <a:solidFill>
                  <a:srgbClr val="0000FF"/>
                </a:solidFill>
              </a:rPr>
              <a:t>Daily merges</a:t>
            </a:r>
            <a:endParaRPr>
              <a:solidFill>
                <a:srgbClr val="0000FF"/>
              </a:solidFill>
            </a:endParaRPr>
          </a:p>
          <a:p>
            <a:pPr indent="-298450" lvl="0" marL="457200" rtl="0">
              <a:spcBef>
                <a:spcPts val="0"/>
              </a:spcBef>
              <a:spcAft>
                <a:spcPts val="0"/>
              </a:spcAft>
              <a:buClr>
                <a:srgbClr val="0000FF"/>
              </a:buClr>
              <a:buSzPts val="1100"/>
              <a:buChar char="●"/>
            </a:pPr>
            <a:r>
              <a:rPr lang="en">
                <a:solidFill>
                  <a:srgbClr val="0000FF"/>
                </a:solidFill>
              </a:rPr>
              <a:t>Used MoScoW to set priorities of features early</a:t>
            </a:r>
            <a:endParaRPr>
              <a:solidFill>
                <a:srgbClr val="0000FF"/>
              </a:solidFill>
            </a:endParaRPr>
          </a:p>
          <a:p>
            <a:pPr indent="-298450" lvl="0" marL="457200" rtl="0">
              <a:spcBef>
                <a:spcPts val="0"/>
              </a:spcBef>
              <a:spcAft>
                <a:spcPts val="0"/>
              </a:spcAft>
              <a:buClr>
                <a:srgbClr val="0000FF"/>
              </a:buClr>
              <a:buSzPts val="1100"/>
              <a:buChar char="●"/>
            </a:pPr>
            <a:r>
              <a:rPr lang="en">
                <a:solidFill>
                  <a:srgbClr val="0000FF"/>
                </a:solidFill>
              </a:rPr>
              <a:t>Unit Tests</a:t>
            </a:r>
            <a:endParaRPr>
              <a:solidFill>
                <a:srgbClr val="0000FF"/>
              </a:solidFill>
            </a:endParaRPr>
          </a:p>
          <a:p>
            <a:pPr indent="-298450" lvl="1" marL="914400" rtl="0">
              <a:spcBef>
                <a:spcPts val="0"/>
              </a:spcBef>
              <a:spcAft>
                <a:spcPts val="0"/>
              </a:spcAft>
              <a:buClr>
                <a:srgbClr val="0000FF"/>
              </a:buClr>
              <a:buSzPts val="1100"/>
              <a:buChar char="○"/>
            </a:pPr>
            <a:r>
              <a:rPr lang="en">
                <a:solidFill>
                  <a:srgbClr val="0000FF"/>
                </a:solidFill>
              </a:rPr>
              <a:t>More TDD</a:t>
            </a:r>
            <a:endParaRPr>
              <a:solidFill>
                <a:srgbClr val="0000FF"/>
              </a:solidFill>
            </a:endParaRPr>
          </a:p>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3e44d81ce1_0_1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Google Shape;194;g3e44d81ce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3e44d81ce1_0_1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Google Shape;200;g3e44d81ce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3e44d81ce1_0_3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Google Shape;77;g3e44d81ce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2"/>
              </a:buClr>
              <a:buSzPts val="1100"/>
              <a:buFont typeface="Arial"/>
              <a:buNone/>
            </a:pPr>
            <a:r>
              <a:rPr lang="en">
                <a:solidFill>
                  <a:schemeClr val="dk2"/>
                </a:solidFill>
              </a:rPr>
              <a:t>Squad Up: a revolutionized way to play sports! Ever want to play a sport but don’t have enough friends to play with, new to an area, or simply have no friends?  Squad up is a web app used to help users locate parks in their area to play certain sports together with other users. Squad up allows users to create events at parks to have other users join, and allows users to follow their favorite parks to see current events at that location.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3e44d81ce1_0_2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Google Shape;206;g3e44d81ce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3e406251a0_0_23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Google Shape;84;g3e406251a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9900"/>
                </a:solidFill>
              </a:rPr>
              <a:t>Goals Met:</a:t>
            </a:r>
            <a:endParaRPr>
              <a:solidFill>
                <a:srgbClr val="FF9900"/>
              </a:solidFill>
            </a:endParaRPr>
          </a:p>
          <a:p>
            <a:pPr indent="-298450" lvl="0" marL="457200" rtl="0">
              <a:spcBef>
                <a:spcPts val="0"/>
              </a:spcBef>
              <a:spcAft>
                <a:spcPts val="0"/>
              </a:spcAft>
              <a:buClr>
                <a:srgbClr val="FF9900"/>
              </a:buClr>
              <a:buSzPts val="1100"/>
              <a:buChar char="●"/>
            </a:pPr>
            <a:r>
              <a:rPr lang="en">
                <a:solidFill>
                  <a:srgbClr val="FF9900"/>
                </a:solidFill>
              </a:rPr>
              <a:t>Implemented google logins</a:t>
            </a:r>
            <a:endParaRPr>
              <a:solidFill>
                <a:srgbClr val="FF9900"/>
              </a:solidFill>
            </a:endParaRPr>
          </a:p>
          <a:p>
            <a:pPr indent="-298450" lvl="0" marL="457200" rtl="0">
              <a:spcBef>
                <a:spcPts val="0"/>
              </a:spcBef>
              <a:spcAft>
                <a:spcPts val="0"/>
              </a:spcAft>
              <a:buClr>
                <a:srgbClr val="FF9900"/>
              </a:buClr>
              <a:buSzPts val="1100"/>
              <a:buChar char="●"/>
            </a:pPr>
            <a:r>
              <a:rPr lang="en">
                <a:solidFill>
                  <a:srgbClr val="FF9900"/>
                </a:solidFill>
              </a:rPr>
              <a:t>Implemented google maps api</a:t>
            </a:r>
            <a:endParaRPr>
              <a:solidFill>
                <a:srgbClr val="FF9900"/>
              </a:solidFill>
            </a:endParaRPr>
          </a:p>
          <a:p>
            <a:pPr indent="-298450" lvl="0" marL="457200" rtl="0">
              <a:spcBef>
                <a:spcPts val="0"/>
              </a:spcBef>
              <a:spcAft>
                <a:spcPts val="0"/>
              </a:spcAft>
              <a:buClr>
                <a:srgbClr val="FF9900"/>
              </a:buClr>
              <a:buSzPts val="1100"/>
              <a:buChar char="●"/>
            </a:pPr>
            <a:r>
              <a:rPr lang="en">
                <a:solidFill>
                  <a:srgbClr val="FF9900"/>
                </a:solidFill>
              </a:rPr>
              <a:t>Allow Users to create events</a:t>
            </a:r>
            <a:endParaRPr>
              <a:solidFill>
                <a:srgbClr val="FF9900"/>
              </a:solidFill>
            </a:endParaRPr>
          </a:p>
          <a:p>
            <a:pPr indent="-298450" lvl="0" marL="457200" rtl="0">
              <a:spcBef>
                <a:spcPts val="0"/>
              </a:spcBef>
              <a:spcAft>
                <a:spcPts val="0"/>
              </a:spcAft>
              <a:buClr>
                <a:srgbClr val="FF9900"/>
              </a:buClr>
              <a:buSzPts val="1100"/>
              <a:buChar char="●"/>
            </a:pPr>
            <a:r>
              <a:rPr lang="en">
                <a:solidFill>
                  <a:srgbClr val="FF9900"/>
                </a:solidFill>
              </a:rPr>
              <a:t>Allow Users to follow parks</a:t>
            </a:r>
            <a:endParaRPr>
              <a:solidFill>
                <a:srgbClr val="FF9900"/>
              </a:solidFill>
            </a:endParaRPr>
          </a:p>
          <a:p>
            <a:pPr indent="-298450" lvl="0" marL="457200" rtl="0">
              <a:spcBef>
                <a:spcPts val="0"/>
              </a:spcBef>
              <a:spcAft>
                <a:spcPts val="0"/>
              </a:spcAft>
              <a:buClr>
                <a:srgbClr val="FF9900"/>
              </a:buClr>
              <a:buSzPts val="1100"/>
              <a:buChar char="●"/>
            </a:pPr>
            <a:r>
              <a:rPr lang="en">
                <a:solidFill>
                  <a:srgbClr val="FF9900"/>
                </a:solidFill>
              </a:rPr>
              <a:t>Allow Users to input their own parks if not in system</a:t>
            </a:r>
            <a:endParaRPr>
              <a:solidFill>
                <a:srgbClr val="FF9900"/>
              </a:solidFill>
            </a:endParaRPr>
          </a:p>
          <a:p>
            <a:pPr indent="-298450" lvl="0" marL="457200" rtl="0">
              <a:spcBef>
                <a:spcPts val="0"/>
              </a:spcBef>
              <a:spcAft>
                <a:spcPts val="0"/>
              </a:spcAft>
              <a:buClr>
                <a:srgbClr val="FF9900"/>
              </a:buClr>
              <a:buSzPts val="1100"/>
              <a:buChar char="●"/>
            </a:pPr>
            <a:r>
              <a:rPr lang="en">
                <a:solidFill>
                  <a:srgbClr val="FF9900"/>
                </a:solidFill>
              </a:rPr>
              <a:t>Allow Users to search for parks in area</a:t>
            </a:r>
            <a:endParaRPr>
              <a:solidFill>
                <a:srgbClr val="FF9900"/>
              </a:solidFill>
            </a:endParaRPr>
          </a:p>
          <a:p>
            <a:pPr indent="0" lvl="0" marL="0" rtl="0">
              <a:spcBef>
                <a:spcPts val="0"/>
              </a:spcBef>
              <a:spcAft>
                <a:spcPts val="0"/>
              </a:spcAft>
              <a:buNone/>
            </a:pPr>
            <a:r>
              <a:rPr lang="en"/>
              <a:t>Future Goals:</a:t>
            </a:r>
            <a:endParaRPr/>
          </a:p>
          <a:p>
            <a:pPr indent="-298450" lvl="0" marL="457200" rtl="0">
              <a:spcBef>
                <a:spcPts val="0"/>
              </a:spcBef>
              <a:spcAft>
                <a:spcPts val="0"/>
              </a:spcAft>
              <a:buSzPts val="1100"/>
              <a:buChar char="●"/>
            </a:pPr>
            <a:r>
              <a:rPr lang="en"/>
              <a:t>Chat features</a:t>
            </a:r>
            <a:endParaRPr/>
          </a:p>
          <a:p>
            <a:pPr indent="-298450" lvl="0" marL="457200" rtl="0">
              <a:spcBef>
                <a:spcPts val="0"/>
              </a:spcBef>
              <a:spcAft>
                <a:spcPts val="0"/>
              </a:spcAft>
              <a:buSzPts val="1100"/>
              <a:buChar char="●"/>
            </a:pPr>
            <a:r>
              <a:rPr lang="en"/>
              <a:t>Park endorsements/rating</a:t>
            </a:r>
            <a:endParaRPr/>
          </a:p>
          <a:p>
            <a:pPr indent="-298450" lvl="0" marL="457200" rtl="0">
              <a:spcBef>
                <a:spcPts val="0"/>
              </a:spcBef>
              <a:spcAft>
                <a:spcPts val="0"/>
              </a:spcAft>
              <a:buSzPts val="1100"/>
              <a:buChar char="●"/>
            </a:pPr>
            <a:r>
              <a:rPr lang="en"/>
              <a:t>Player endorsements/rating</a:t>
            </a:r>
            <a:endParaRPr/>
          </a:p>
          <a:p>
            <a:pPr indent="-298450" lvl="0" marL="457200" rtl="0">
              <a:spcBef>
                <a:spcPts val="0"/>
              </a:spcBef>
              <a:spcAft>
                <a:spcPts val="0"/>
              </a:spcAft>
              <a:buSzPts val="1100"/>
              <a:buChar char="●"/>
            </a:pPr>
            <a:r>
              <a:rPr lang="en"/>
              <a:t>Live count at park</a:t>
            </a:r>
            <a:endParaRPr/>
          </a:p>
          <a:p>
            <a:pPr indent="-298450" lvl="0" marL="457200" rtl="0">
              <a:spcBef>
                <a:spcPts val="0"/>
              </a:spcBef>
              <a:spcAft>
                <a:spcPts val="0"/>
              </a:spcAft>
              <a:buSzPts val="1100"/>
              <a:buChar char="●"/>
            </a:pPr>
            <a:r>
              <a:rPr lang="en"/>
              <a:t>Guest/User accounts</a:t>
            </a:r>
            <a:endParaRPr/>
          </a:p>
          <a:p>
            <a:pPr indent="-298450" lvl="0" marL="457200" rtl="0">
              <a:spcBef>
                <a:spcPts val="0"/>
              </a:spcBef>
              <a:spcAft>
                <a:spcPts val="0"/>
              </a:spcAft>
              <a:buSzPts val="1100"/>
              <a:buChar char="●"/>
            </a:pPr>
            <a:r>
              <a:rPr lang="en"/>
              <a:t>User’s friends</a:t>
            </a:r>
            <a:endParaRPr/>
          </a:p>
          <a:p>
            <a:pPr indent="-298450" lvl="0" marL="457200" rtl="0">
              <a:spcBef>
                <a:spcPts val="0"/>
              </a:spcBef>
              <a:spcAft>
                <a:spcPts val="0"/>
              </a:spcAft>
              <a:buSzPts val="1100"/>
              <a:buChar char="●"/>
            </a:pPr>
            <a:r>
              <a:rPr lang="en"/>
              <a:t>Facebook login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3e406251a0_0_25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Google Shape;92;g3e406251a0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9900"/>
                </a:solidFill>
              </a:rPr>
              <a:t>Final Product:</a:t>
            </a:r>
            <a:endParaRPr>
              <a:solidFill>
                <a:srgbClr val="FF9900"/>
              </a:solidFill>
            </a:endParaRPr>
          </a:p>
          <a:p>
            <a:pPr indent="-298450" lvl="0" marL="457200" rtl="0">
              <a:spcBef>
                <a:spcPts val="0"/>
              </a:spcBef>
              <a:spcAft>
                <a:spcPts val="0"/>
              </a:spcAft>
              <a:buClr>
                <a:srgbClr val="FF9900"/>
              </a:buClr>
              <a:buSzPts val="1100"/>
              <a:buChar char="●"/>
            </a:pPr>
            <a:r>
              <a:rPr lang="en">
                <a:solidFill>
                  <a:srgbClr val="FF9900"/>
                </a:solidFill>
              </a:rPr>
              <a:t>Had to scrap features as time went on </a:t>
            </a:r>
            <a:endParaRPr>
              <a:solidFill>
                <a:srgbClr val="FF9900"/>
              </a:solidFill>
            </a:endParaRPr>
          </a:p>
          <a:p>
            <a:pPr indent="-298450" lvl="0" marL="457200" rtl="0">
              <a:spcBef>
                <a:spcPts val="0"/>
              </a:spcBef>
              <a:spcAft>
                <a:spcPts val="0"/>
              </a:spcAft>
              <a:buClr>
                <a:srgbClr val="FF9900"/>
              </a:buClr>
              <a:buSzPts val="1100"/>
              <a:buChar char="●"/>
            </a:pPr>
            <a:r>
              <a:rPr lang="en">
                <a:solidFill>
                  <a:srgbClr val="FF9900"/>
                </a:solidFill>
              </a:rPr>
              <a:t>Everyone had different idea in head for final product</a:t>
            </a:r>
            <a:endParaRPr>
              <a:solidFill>
                <a:srgbClr val="FF9900"/>
              </a:solidFill>
            </a:endParaRPr>
          </a:p>
          <a:p>
            <a:pPr indent="-298450" lvl="0" marL="457200" rtl="0">
              <a:spcBef>
                <a:spcPts val="0"/>
              </a:spcBef>
              <a:spcAft>
                <a:spcPts val="0"/>
              </a:spcAft>
              <a:buClr>
                <a:srgbClr val="FF9900"/>
              </a:buClr>
              <a:buSzPts val="1100"/>
              <a:buChar char="●"/>
            </a:pPr>
            <a:r>
              <a:rPr lang="en">
                <a:solidFill>
                  <a:srgbClr val="FF9900"/>
                </a:solidFill>
              </a:rPr>
              <a:t>Learning new technologies</a:t>
            </a:r>
            <a:endParaRPr>
              <a:solidFill>
                <a:srgbClr val="FF9900"/>
              </a:solidFill>
            </a:endParaRPr>
          </a:p>
          <a:p>
            <a:pPr indent="-298450" lvl="1" marL="914400" rtl="0">
              <a:spcBef>
                <a:spcPts val="0"/>
              </a:spcBef>
              <a:spcAft>
                <a:spcPts val="0"/>
              </a:spcAft>
              <a:buClr>
                <a:srgbClr val="FF9900"/>
              </a:buClr>
              <a:buSzPts val="1100"/>
              <a:buChar char="○"/>
            </a:pPr>
            <a:r>
              <a:rPr lang="en">
                <a:solidFill>
                  <a:srgbClr val="FF9900"/>
                </a:solidFill>
              </a:rPr>
              <a:t>Did not account for research time (at first)</a:t>
            </a:r>
            <a:endParaRPr>
              <a:solidFill>
                <a:srgbClr val="FF9900"/>
              </a:solidFill>
            </a:endParaRPr>
          </a:p>
          <a:p>
            <a:pPr indent="-298450" lvl="0" marL="457200" rtl="0">
              <a:spcBef>
                <a:spcPts val="0"/>
              </a:spcBef>
              <a:spcAft>
                <a:spcPts val="0"/>
              </a:spcAft>
              <a:buClr>
                <a:srgbClr val="FF9900"/>
              </a:buClr>
              <a:buSzPts val="1100"/>
              <a:buChar char="●"/>
            </a:pPr>
            <a:r>
              <a:rPr lang="en">
                <a:solidFill>
                  <a:srgbClr val="FF9900"/>
                </a:solidFill>
              </a:rPr>
              <a:t>Changed technologies </a:t>
            </a:r>
            <a:r>
              <a:rPr lang="en">
                <a:solidFill>
                  <a:srgbClr val="FF9900"/>
                </a:solidFill>
              </a:rPr>
              <a:t>part way</a:t>
            </a:r>
            <a:r>
              <a:rPr lang="en">
                <a:solidFill>
                  <a:srgbClr val="FF9900"/>
                </a:solidFill>
              </a:rPr>
              <a:t> through</a:t>
            </a:r>
            <a:endParaRPr>
              <a:solidFill>
                <a:srgbClr val="FF9900"/>
              </a:solidFill>
            </a:endParaRPr>
          </a:p>
          <a:p>
            <a:pPr indent="-298450" lvl="1" marL="914400" rtl="0">
              <a:spcBef>
                <a:spcPts val="0"/>
              </a:spcBef>
              <a:spcAft>
                <a:spcPts val="0"/>
              </a:spcAft>
              <a:buClr>
                <a:srgbClr val="FF9900"/>
              </a:buClr>
              <a:buSzPts val="1100"/>
              <a:buChar char="○"/>
            </a:pPr>
            <a:r>
              <a:rPr lang="en">
                <a:solidFill>
                  <a:srgbClr val="FF9900"/>
                </a:solidFill>
              </a:rPr>
              <a:t>More research time</a:t>
            </a:r>
            <a:endParaRPr>
              <a:solidFill>
                <a:srgbClr val="FF9900"/>
              </a:solidFill>
            </a:endParaRPr>
          </a:p>
          <a:p>
            <a:pPr indent="-298450" lvl="1" marL="914400" rtl="0">
              <a:spcBef>
                <a:spcPts val="0"/>
              </a:spcBef>
              <a:spcAft>
                <a:spcPts val="0"/>
              </a:spcAft>
              <a:buClr>
                <a:srgbClr val="FF9900"/>
              </a:buClr>
              <a:buSzPts val="1100"/>
              <a:buChar char="○"/>
            </a:pPr>
            <a:r>
              <a:rPr lang="en">
                <a:solidFill>
                  <a:srgbClr val="FF9900"/>
                </a:solidFill>
              </a:rPr>
              <a:t>Old technology research time wasted</a:t>
            </a:r>
            <a:endParaRPr>
              <a:solidFill>
                <a:srgbClr val="FF9900"/>
              </a:solidFill>
            </a:endParaRPr>
          </a:p>
          <a:p>
            <a:pPr indent="0" lvl="0" marL="0" rtl="0">
              <a:spcBef>
                <a:spcPts val="0"/>
              </a:spcBef>
              <a:spcAft>
                <a:spcPts val="0"/>
              </a:spcAft>
              <a:buNone/>
            </a:pPr>
            <a:r>
              <a:t/>
            </a:r>
            <a:endParaRPr/>
          </a:p>
          <a:p>
            <a:pPr indent="0" lvl="0" marL="0" rtl="0">
              <a:spcBef>
                <a:spcPts val="0"/>
              </a:spcBef>
              <a:spcAft>
                <a:spcPts val="0"/>
              </a:spcAft>
              <a:buNone/>
            </a:pPr>
            <a:r>
              <a:rPr lang="en"/>
              <a:t>Development Challenges:</a:t>
            </a:r>
            <a:endParaRPr/>
          </a:p>
          <a:p>
            <a:pPr indent="-298450" lvl="0" marL="457200" rtl="0">
              <a:spcBef>
                <a:spcPts val="0"/>
              </a:spcBef>
              <a:spcAft>
                <a:spcPts val="0"/>
              </a:spcAft>
              <a:buClr>
                <a:schemeClr val="dk2"/>
              </a:buClr>
              <a:buSzPts val="1100"/>
              <a:buChar char="●"/>
            </a:pPr>
            <a:r>
              <a:rPr lang="en">
                <a:solidFill>
                  <a:schemeClr val="dk2"/>
                </a:solidFill>
              </a:rPr>
              <a:t>Unfamiliar</a:t>
            </a:r>
            <a:r>
              <a:rPr lang="en">
                <a:solidFill>
                  <a:schemeClr val="dk2"/>
                </a:solidFill>
              </a:rPr>
              <a:t> with mongodb and databases in general</a:t>
            </a:r>
            <a:endParaRPr>
              <a:solidFill>
                <a:schemeClr val="dk2"/>
              </a:solidFill>
            </a:endParaRPr>
          </a:p>
          <a:p>
            <a:pPr indent="-298450" lvl="0" marL="457200" rtl="0">
              <a:spcBef>
                <a:spcPts val="0"/>
              </a:spcBef>
              <a:spcAft>
                <a:spcPts val="0"/>
              </a:spcAft>
              <a:buClr>
                <a:schemeClr val="dk2"/>
              </a:buClr>
              <a:buSzPts val="1100"/>
              <a:buChar char="●"/>
            </a:pPr>
            <a:r>
              <a:rPr lang="en">
                <a:solidFill>
                  <a:schemeClr val="dk2"/>
                </a:solidFill>
              </a:rPr>
              <a:t>Unfamiliar with React, and Gatsby</a:t>
            </a:r>
            <a:endParaRPr>
              <a:solidFill>
                <a:schemeClr val="dk2"/>
              </a:solidFill>
            </a:endParaRPr>
          </a:p>
          <a:p>
            <a:pPr indent="-298450" lvl="0" marL="457200" rtl="0">
              <a:spcBef>
                <a:spcPts val="0"/>
              </a:spcBef>
              <a:spcAft>
                <a:spcPts val="0"/>
              </a:spcAft>
              <a:buClr>
                <a:schemeClr val="dk2"/>
              </a:buClr>
              <a:buSzPts val="1100"/>
              <a:buChar char="●"/>
            </a:pPr>
            <a:r>
              <a:rPr lang="en">
                <a:solidFill>
                  <a:schemeClr val="dk2"/>
                </a:solidFill>
              </a:rPr>
              <a:t>New to the process of creating a web app</a:t>
            </a:r>
            <a:endParaRPr>
              <a:solidFill>
                <a:schemeClr val="dk2"/>
              </a:solidFill>
            </a:endParaRPr>
          </a:p>
          <a:p>
            <a:pPr indent="-298450" lvl="0" marL="457200" rtl="0">
              <a:spcBef>
                <a:spcPts val="0"/>
              </a:spcBef>
              <a:spcAft>
                <a:spcPts val="0"/>
              </a:spcAft>
              <a:buClr>
                <a:schemeClr val="dk2"/>
              </a:buClr>
              <a:buSzPts val="1100"/>
              <a:buChar char="●"/>
            </a:pPr>
            <a:r>
              <a:rPr lang="en">
                <a:solidFill>
                  <a:schemeClr val="dk2"/>
                </a:solidFill>
              </a:rPr>
              <a:t>Had to learn how pages communicated with each other both frontend and backend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3e406251a0_0_27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Google Shape;100;g3e406251a0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3e44d81ce1_0_4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Google Shape;105;g3e44d81ce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3e44d81ce1_0_8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Google Shape;115;g3e44d81ce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3e44d81ce1_0_7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Google Shape;122;g3e44d81ce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3e44d81ce1_0_32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Google Shape;129;g3e44d81ce1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311700" y="208525"/>
            <a:ext cx="8520600" cy="929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Squad Up</a:t>
            </a:r>
            <a:endParaRPr>
              <a:solidFill>
                <a:srgbClr val="FFFFFF"/>
              </a:solidFill>
            </a:endParaRPr>
          </a:p>
        </p:txBody>
      </p:sp>
      <p:sp>
        <p:nvSpPr>
          <p:cNvPr id="73" name="Google Shape;73;p13"/>
          <p:cNvSpPr txBox="1"/>
          <p:nvPr>
            <p:ph idx="1" type="subTitle"/>
          </p:nvPr>
        </p:nvSpPr>
        <p:spPr>
          <a:xfrm>
            <a:off x="311700" y="2136875"/>
            <a:ext cx="8520600" cy="1852500"/>
          </a:xfrm>
          <a:prstGeom prst="rect">
            <a:avLst/>
          </a:prstGeom>
        </p:spPr>
        <p:txBody>
          <a:bodyPr anchorCtr="0" anchor="b"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     Product Owner: Zahir Yahya</a:t>
            </a:r>
            <a:endParaRPr/>
          </a:p>
          <a:p>
            <a:pPr indent="0" lvl="0" marL="0">
              <a:spcBef>
                <a:spcPts val="0"/>
              </a:spcBef>
              <a:spcAft>
                <a:spcPts val="0"/>
              </a:spcAft>
              <a:buClr>
                <a:schemeClr val="dk1"/>
              </a:buClr>
              <a:buSzPts val="1100"/>
              <a:buFont typeface="Arial"/>
              <a:buNone/>
            </a:pPr>
            <a:r>
              <a:rPr lang="en"/>
              <a:t>     Scrum Master: Sean Woods</a:t>
            </a:r>
            <a:endParaRPr/>
          </a:p>
          <a:p>
            <a:pPr indent="0" lvl="0" marL="0" rtl="0">
              <a:spcBef>
                <a:spcPts val="0"/>
              </a:spcBef>
              <a:spcAft>
                <a:spcPts val="0"/>
              </a:spcAft>
              <a:buClr>
                <a:schemeClr val="dk1"/>
              </a:buClr>
              <a:buSzPts val="1100"/>
              <a:buFont typeface="Arial"/>
              <a:buNone/>
            </a:pPr>
            <a:r>
              <a:rPr lang="en"/>
              <a:t>     Team: Chuangbo Tong, Shyaan Khan, Collin Fulcher, Tyler Frick</a:t>
            </a:r>
            <a:endParaRPr/>
          </a:p>
          <a:p>
            <a:pPr indent="0" lvl="0" marL="0">
              <a:spcBef>
                <a:spcPts val="0"/>
              </a:spcBef>
              <a:spcAft>
                <a:spcPts val="0"/>
              </a:spcAft>
              <a:buNone/>
            </a:pPr>
            <a:r>
              <a:t/>
            </a:r>
            <a:endParaRPr/>
          </a:p>
        </p:txBody>
      </p:sp>
      <p:sp>
        <p:nvSpPr>
          <p:cNvPr id="74" name="Google Shape;74;p13"/>
          <p:cNvSpPr txBox="1"/>
          <p:nvPr/>
        </p:nvSpPr>
        <p:spPr>
          <a:xfrm>
            <a:off x="535575" y="2369700"/>
            <a:ext cx="1202400" cy="404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chemeClr val="lt1"/>
                </a:solidFill>
              </a:rPr>
              <a:t>7/24/2018</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7" name="Shape 137"/>
        <p:cNvGrpSpPr/>
        <p:nvPr/>
      </p:nvGrpSpPr>
      <p:grpSpPr>
        <a:xfrm>
          <a:off x="0" y="0"/>
          <a:ext cx="0" cy="0"/>
          <a:chOff x="0" y="0"/>
          <a:chExt cx="0" cy="0"/>
        </a:xfrm>
      </p:grpSpPr>
      <p:sp>
        <p:nvSpPr>
          <p:cNvPr id="138" name="Google Shape;138;p22"/>
          <p:cNvSpPr txBox="1"/>
          <p:nvPr/>
        </p:nvSpPr>
        <p:spPr>
          <a:xfrm>
            <a:off x="6361150" y="1582950"/>
            <a:ext cx="1354200" cy="378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300"/>
          </a:p>
        </p:txBody>
      </p:sp>
      <p:sp>
        <p:nvSpPr>
          <p:cNvPr id="139" name="Google Shape;139;p22"/>
          <p:cNvSpPr txBox="1"/>
          <p:nvPr/>
        </p:nvSpPr>
        <p:spPr>
          <a:xfrm>
            <a:off x="5017525" y="3692800"/>
            <a:ext cx="1112700" cy="25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140" name="Google Shape;140;p22"/>
          <p:cNvPicPr preferRelativeResize="0"/>
          <p:nvPr/>
        </p:nvPicPr>
        <p:blipFill>
          <a:blip r:embed="rId3">
            <a:alphaModFix/>
          </a:blip>
          <a:stretch>
            <a:fillRect/>
          </a:stretch>
        </p:blipFill>
        <p:spPr>
          <a:xfrm>
            <a:off x="0" y="0"/>
            <a:ext cx="9272800"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3"/>
          <p:cNvSpPr txBox="1"/>
          <p:nvPr/>
        </p:nvSpPr>
        <p:spPr>
          <a:xfrm>
            <a:off x="6361150" y="1582950"/>
            <a:ext cx="1354200" cy="378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300"/>
          </a:p>
        </p:txBody>
      </p:sp>
      <p:sp>
        <p:nvSpPr>
          <p:cNvPr id="146" name="Google Shape;146;p23"/>
          <p:cNvSpPr txBox="1"/>
          <p:nvPr/>
        </p:nvSpPr>
        <p:spPr>
          <a:xfrm>
            <a:off x="5017525" y="3692800"/>
            <a:ext cx="1112700" cy="25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147" name="Google Shape;147;p23"/>
          <p:cNvPicPr preferRelativeResize="0"/>
          <p:nvPr/>
        </p:nvPicPr>
        <p:blipFill>
          <a:blip r:embed="rId3">
            <a:alphaModFix/>
          </a:blip>
          <a:stretch>
            <a:fillRect/>
          </a:stretch>
        </p:blipFill>
        <p:spPr>
          <a:xfrm>
            <a:off x="2318650" y="1"/>
            <a:ext cx="4506701" cy="2566707"/>
          </a:xfrm>
          <a:prstGeom prst="rect">
            <a:avLst/>
          </a:prstGeom>
          <a:noFill/>
          <a:ln>
            <a:noFill/>
          </a:ln>
        </p:spPr>
      </p:pic>
      <p:pic>
        <p:nvPicPr>
          <p:cNvPr id="148" name="Google Shape;148;p23"/>
          <p:cNvPicPr preferRelativeResize="0"/>
          <p:nvPr/>
        </p:nvPicPr>
        <p:blipFill>
          <a:blip r:embed="rId4">
            <a:alphaModFix/>
          </a:blip>
          <a:stretch>
            <a:fillRect/>
          </a:stretch>
        </p:blipFill>
        <p:spPr>
          <a:xfrm>
            <a:off x="2318625" y="2571750"/>
            <a:ext cx="4506749" cy="256673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2" name="Shape 152"/>
        <p:cNvGrpSpPr/>
        <p:nvPr/>
      </p:nvGrpSpPr>
      <p:grpSpPr>
        <a:xfrm>
          <a:off x="0" y="0"/>
          <a:ext cx="0" cy="0"/>
          <a:chOff x="0" y="0"/>
          <a:chExt cx="0" cy="0"/>
        </a:xfrm>
      </p:grpSpPr>
      <p:sp>
        <p:nvSpPr>
          <p:cNvPr id="153" name="Google Shape;153;p24"/>
          <p:cNvSpPr txBox="1"/>
          <p:nvPr/>
        </p:nvSpPr>
        <p:spPr>
          <a:xfrm>
            <a:off x="6361150" y="1582950"/>
            <a:ext cx="1354200" cy="378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300"/>
          </a:p>
        </p:txBody>
      </p:sp>
      <p:sp>
        <p:nvSpPr>
          <p:cNvPr id="154" name="Google Shape;154;p24"/>
          <p:cNvSpPr txBox="1"/>
          <p:nvPr/>
        </p:nvSpPr>
        <p:spPr>
          <a:xfrm>
            <a:off x="5017525" y="3692800"/>
            <a:ext cx="1112700" cy="25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155" name="Google Shape;155;p24"/>
          <p:cNvPicPr preferRelativeResize="0"/>
          <p:nvPr/>
        </p:nvPicPr>
        <p:blipFill>
          <a:blip r:embed="rId3">
            <a:alphaModFix/>
          </a:blip>
          <a:stretch>
            <a:fillRect/>
          </a:stretch>
        </p:blipFill>
        <p:spPr>
          <a:xfrm>
            <a:off x="0" y="0"/>
            <a:ext cx="9144000" cy="51506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9" name="Shape 159"/>
        <p:cNvGrpSpPr/>
        <p:nvPr/>
      </p:nvGrpSpPr>
      <p:grpSpPr>
        <a:xfrm>
          <a:off x="0" y="0"/>
          <a:ext cx="0" cy="0"/>
          <a:chOff x="0" y="0"/>
          <a:chExt cx="0" cy="0"/>
        </a:xfrm>
      </p:grpSpPr>
      <p:sp>
        <p:nvSpPr>
          <p:cNvPr id="160" name="Google Shape;160;p25"/>
          <p:cNvSpPr txBox="1"/>
          <p:nvPr/>
        </p:nvSpPr>
        <p:spPr>
          <a:xfrm>
            <a:off x="6361150" y="1582950"/>
            <a:ext cx="1354200" cy="378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300"/>
          </a:p>
        </p:txBody>
      </p:sp>
      <p:sp>
        <p:nvSpPr>
          <p:cNvPr id="161" name="Google Shape;161;p25"/>
          <p:cNvSpPr txBox="1"/>
          <p:nvPr/>
        </p:nvSpPr>
        <p:spPr>
          <a:xfrm>
            <a:off x="5017525" y="3692800"/>
            <a:ext cx="1112700" cy="25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162" name="Google Shape;162;p25"/>
          <p:cNvPicPr preferRelativeResize="0"/>
          <p:nvPr/>
        </p:nvPicPr>
        <p:blipFill>
          <a:blip r:embed="rId3">
            <a:alphaModFix/>
          </a:blip>
          <a:stretch>
            <a:fillRect/>
          </a:stretch>
        </p:blipFill>
        <p:spPr>
          <a:xfrm>
            <a:off x="0" y="0"/>
            <a:ext cx="9144000" cy="519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6" name="Shape 166"/>
        <p:cNvGrpSpPr/>
        <p:nvPr/>
      </p:nvGrpSpPr>
      <p:grpSpPr>
        <a:xfrm>
          <a:off x="0" y="0"/>
          <a:ext cx="0" cy="0"/>
          <a:chOff x="0" y="0"/>
          <a:chExt cx="0" cy="0"/>
        </a:xfrm>
      </p:grpSpPr>
      <p:sp>
        <p:nvSpPr>
          <p:cNvPr id="167" name="Google Shape;167;p26"/>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System Overview</a:t>
            </a:r>
            <a:endParaRPr/>
          </a:p>
        </p:txBody>
      </p:sp>
      <p:sp>
        <p:nvSpPr>
          <p:cNvPr id="168" name="Google Shape;168;p26"/>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9" name="Google Shape;169;p2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a:spcBef>
                <a:spcPts val="0"/>
              </a:spcBef>
              <a:spcAft>
                <a:spcPts val="1600"/>
              </a:spcAft>
              <a:buNone/>
            </a:pPr>
            <a:r>
              <a:t/>
            </a:r>
            <a:endParaRPr/>
          </a:p>
        </p:txBody>
      </p:sp>
      <p:pic>
        <p:nvPicPr>
          <p:cNvPr id="170" name="Google Shape;170;p26"/>
          <p:cNvPicPr preferRelativeResize="0"/>
          <p:nvPr/>
        </p:nvPicPr>
        <p:blipFill>
          <a:blip r:embed="rId3">
            <a:alphaModFix/>
          </a:blip>
          <a:stretch>
            <a:fillRect/>
          </a:stretch>
        </p:blipFill>
        <p:spPr>
          <a:xfrm>
            <a:off x="4310700" y="0"/>
            <a:ext cx="4833300" cy="5143499"/>
          </a:xfrm>
          <a:prstGeom prst="rect">
            <a:avLst/>
          </a:prstGeom>
          <a:noFill/>
          <a:ln>
            <a:noFill/>
          </a:ln>
        </p:spPr>
      </p:pic>
      <p:sp>
        <p:nvSpPr>
          <p:cNvPr id="171" name="Google Shape;171;p26"/>
          <p:cNvSpPr txBox="1"/>
          <p:nvPr/>
        </p:nvSpPr>
        <p:spPr>
          <a:xfrm>
            <a:off x="6361150" y="1582950"/>
            <a:ext cx="1354200" cy="378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300"/>
              <a:t>GoogleAuth Api</a:t>
            </a:r>
            <a:endParaRPr sz="1300"/>
          </a:p>
          <a:p>
            <a:pPr indent="0" lvl="0" marL="0">
              <a:spcBef>
                <a:spcPts val="0"/>
              </a:spcBef>
              <a:spcAft>
                <a:spcPts val="0"/>
              </a:spcAft>
              <a:buNone/>
            </a:pPr>
            <a:r>
              <a:t/>
            </a:r>
            <a:endParaRPr sz="1300"/>
          </a:p>
        </p:txBody>
      </p:sp>
      <p:sp>
        <p:nvSpPr>
          <p:cNvPr id="172" name="Google Shape;172;p26"/>
          <p:cNvSpPr txBox="1"/>
          <p:nvPr/>
        </p:nvSpPr>
        <p:spPr>
          <a:xfrm>
            <a:off x="5017525" y="3692800"/>
            <a:ext cx="1112700" cy="252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Gatsby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6" name="Shape 176"/>
        <p:cNvGrpSpPr/>
        <p:nvPr/>
      </p:nvGrpSpPr>
      <p:grpSpPr>
        <a:xfrm>
          <a:off x="0" y="0"/>
          <a:ext cx="0" cy="0"/>
          <a:chOff x="0" y="0"/>
          <a:chExt cx="0" cy="0"/>
        </a:xfrm>
      </p:grpSpPr>
      <p:sp>
        <p:nvSpPr>
          <p:cNvPr id="177" name="Google Shape;177;p27"/>
          <p:cNvSpPr txBox="1"/>
          <p:nvPr>
            <p:ph type="title"/>
          </p:nvPr>
        </p:nvSpPr>
        <p:spPr>
          <a:xfrm>
            <a:off x="341500" y="1912650"/>
            <a:ext cx="4045200" cy="1318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Project </a:t>
            </a:r>
            <a:r>
              <a:rPr lang="en"/>
              <a:t>Management</a:t>
            </a:r>
            <a:r>
              <a:rPr lang="en"/>
              <a:t> Techniques</a:t>
            </a:r>
            <a:endParaRPr/>
          </a:p>
        </p:txBody>
      </p:sp>
      <p:sp>
        <p:nvSpPr>
          <p:cNvPr id="178" name="Google Shape;178;p2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spcBef>
                <a:spcPts val="0"/>
              </a:spcBef>
              <a:spcAft>
                <a:spcPts val="0"/>
              </a:spcAft>
              <a:buClr>
                <a:schemeClr val="dk2"/>
              </a:buClr>
              <a:buSzPts val="1800"/>
              <a:buChar char="●"/>
            </a:pPr>
            <a:r>
              <a:rPr lang="en">
                <a:solidFill>
                  <a:schemeClr val="dk2"/>
                </a:solidFill>
              </a:rPr>
              <a:t>Agile</a:t>
            </a:r>
            <a:endParaRPr>
              <a:solidFill>
                <a:schemeClr val="dk2"/>
              </a:solidFill>
            </a:endParaRPr>
          </a:p>
          <a:p>
            <a:pPr indent="-342900" lvl="0" marL="457200" rtl="0">
              <a:spcBef>
                <a:spcPts val="0"/>
              </a:spcBef>
              <a:spcAft>
                <a:spcPts val="0"/>
              </a:spcAft>
              <a:buClr>
                <a:schemeClr val="dk2"/>
              </a:buClr>
              <a:buSzPts val="1800"/>
              <a:buChar char="●"/>
            </a:pPr>
            <a:r>
              <a:rPr lang="en">
                <a:solidFill>
                  <a:schemeClr val="dk2"/>
                </a:solidFill>
              </a:rPr>
              <a:t>Scrum</a:t>
            </a:r>
            <a:endParaRPr>
              <a:solidFill>
                <a:schemeClr val="dk2"/>
              </a:solidFill>
            </a:endParaRPr>
          </a:p>
          <a:p>
            <a:pPr indent="-342900" lvl="0" marL="457200" rtl="0">
              <a:spcBef>
                <a:spcPts val="0"/>
              </a:spcBef>
              <a:spcAft>
                <a:spcPts val="0"/>
              </a:spcAft>
              <a:buClr>
                <a:schemeClr val="dk2"/>
              </a:buClr>
              <a:buSzPts val="1800"/>
              <a:buChar char="●"/>
            </a:pPr>
            <a:r>
              <a:rPr lang="en">
                <a:solidFill>
                  <a:schemeClr val="dk2"/>
                </a:solidFill>
              </a:rPr>
              <a:t>Schedule Planning</a:t>
            </a:r>
            <a:endParaRPr>
              <a:solidFill>
                <a:schemeClr val="dk2"/>
              </a:solidFill>
            </a:endParaRPr>
          </a:p>
          <a:p>
            <a:pPr indent="-342900" lvl="0" marL="457200" rtl="0">
              <a:spcBef>
                <a:spcPts val="0"/>
              </a:spcBef>
              <a:spcAft>
                <a:spcPts val="0"/>
              </a:spcAft>
              <a:buClr>
                <a:schemeClr val="dk2"/>
              </a:buClr>
              <a:buSzPts val="1800"/>
              <a:buChar char="●"/>
            </a:pPr>
            <a:r>
              <a:rPr lang="en">
                <a:solidFill>
                  <a:schemeClr val="dk2"/>
                </a:solidFill>
              </a:rPr>
              <a:t>Project Jams</a:t>
            </a:r>
            <a:endParaRPr>
              <a:solidFill>
                <a:schemeClr val="dk2"/>
              </a:solidFill>
            </a:endParaRPr>
          </a:p>
          <a:p>
            <a:pPr indent="-342900" lvl="0" marL="457200" rtl="0">
              <a:spcBef>
                <a:spcPts val="0"/>
              </a:spcBef>
              <a:spcAft>
                <a:spcPts val="0"/>
              </a:spcAft>
              <a:buClr>
                <a:schemeClr val="dk2"/>
              </a:buClr>
              <a:buSzPts val="1800"/>
              <a:buChar char="●"/>
            </a:pPr>
            <a:r>
              <a:rPr lang="en">
                <a:solidFill>
                  <a:schemeClr val="dk2"/>
                </a:solidFill>
              </a:rPr>
              <a:t>Peer Programming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265500" y="98000"/>
            <a:ext cx="4045200" cy="1046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Enjoyed</a:t>
            </a:r>
            <a:endParaRPr/>
          </a:p>
        </p:txBody>
      </p:sp>
      <p:sp>
        <p:nvSpPr>
          <p:cNvPr id="184" name="Google Shape;184;p28"/>
          <p:cNvSpPr txBox="1"/>
          <p:nvPr>
            <p:ph idx="1" type="subTitle"/>
          </p:nvPr>
        </p:nvSpPr>
        <p:spPr>
          <a:xfrm>
            <a:off x="265500" y="1144706"/>
            <a:ext cx="4045200" cy="33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00000"/>
              </a:solidFill>
            </a:endParaRPr>
          </a:p>
          <a:p>
            <a:pPr indent="-342900" lvl="0" marL="457200" rtl="0" algn="l">
              <a:spcBef>
                <a:spcPts val="0"/>
              </a:spcBef>
              <a:spcAft>
                <a:spcPts val="0"/>
              </a:spcAft>
              <a:buClr>
                <a:srgbClr val="000000"/>
              </a:buClr>
              <a:buSzPts val="1800"/>
              <a:buFont typeface="Lato"/>
              <a:buChar char="●"/>
            </a:pPr>
            <a:r>
              <a:rPr lang="en" sz="1800">
                <a:solidFill>
                  <a:srgbClr val="000000"/>
                </a:solidFill>
              </a:rPr>
              <a:t>Everyone helps each other and works together towards the same goal</a:t>
            </a:r>
            <a:endParaRPr sz="1800">
              <a:solidFill>
                <a:srgbClr val="000000"/>
              </a:solidFill>
            </a:endParaRPr>
          </a:p>
          <a:p>
            <a:pPr indent="-342900" lvl="0" marL="457200" rtl="0" algn="l">
              <a:spcBef>
                <a:spcPts val="0"/>
              </a:spcBef>
              <a:spcAft>
                <a:spcPts val="0"/>
              </a:spcAft>
              <a:buClr>
                <a:srgbClr val="000000"/>
              </a:buClr>
              <a:buSzPts val="1800"/>
              <a:buFont typeface="Lato"/>
              <a:buChar char="●"/>
            </a:pPr>
            <a:r>
              <a:rPr lang="en" sz="1800">
                <a:solidFill>
                  <a:srgbClr val="000000"/>
                </a:solidFill>
              </a:rPr>
              <a:t>Became more familiarized with mongodb and databases</a:t>
            </a:r>
            <a:endParaRPr sz="1800">
              <a:solidFill>
                <a:srgbClr val="000000"/>
              </a:solidFill>
            </a:endParaRPr>
          </a:p>
          <a:p>
            <a:pPr indent="-342900" lvl="0" marL="457200" rtl="0" algn="l">
              <a:spcBef>
                <a:spcPts val="0"/>
              </a:spcBef>
              <a:spcAft>
                <a:spcPts val="0"/>
              </a:spcAft>
              <a:buClr>
                <a:srgbClr val="000000"/>
              </a:buClr>
              <a:buSzPts val="1800"/>
              <a:buFont typeface="Lato"/>
              <a:buChar char="●"/>
            </a:pPr>
            <a:r>
              <a:rPr lang="en" sz="1800">
                <a:solidFill>
                  <a:srgbClr val="000000"/>
                </a:solidFill>
              </a:rPr>
              <a:t>Became more familiarized with React, and Gatsby</a:t>
            </a:r>
            <a:endParaRPr sz="1800">
              <a:solidFill>
                <a:srgbClr val="000000"/>
              </a:solidFill>
            </a:endParaRPr>
          </a:p>
          <a:p>
            <a:pPr indent="-342900" lvl="0" marL="457200" rtl="0" algn="l">
              <a:spcBef>
                <a:spcPts val="0"/>
              </a:spcBef>
              <a:spcAft>
                <a:spcPts val="0"/>
              </a:spcAft>
              <a:buClr>
                <a:srgbClr val="000000"/>
              </a:buClr>
              <a:buSzPts val="1800"/>
              <a:buFont typeface="Lato"/>
              <a:buChar char="●"/>
            </a:pPr>
            <a:r>
              <a:rPr lang="en" sz="1800">
                <a:solidFill>
                  <a:srgbClr val="000000"/>
                </a:solidFill>
              </a:rPr>
              <a:t>Learned the process of creating a web app</a:t>
            </a:r>
            <a:endParaRPr sz="1800">
              <a:solidFill>
                <a:srgbClr val="000000"/>
              </a:solidFill>
            </a:endParaRPr>
          </a:p>
          <a:p>
            <a:pPr indent="-342900" lvl="0" marL="457200" rtl="0" algn="l">
              <a:spcBef>
                <a:spcPts val="0"/>
              </a:spcBef>
              <a:spcAft>
                <a:spcPts val="0"/>
              </a:spcAft>
              <a:buClr>
                <a:srgbClr val="000000"/>
              </a:buClr>
              <a:buSzPts val="1800"/>
              <a:buFont typeface="Lato"/>
              <a:buChar char="●"/>
            </a:pPr>
            <a:r>
              <a:rPr lang="en" sz="1800">
                <a:solidFill>
                  <a:srgbClr val="000000"/>
                </a:solidFill>
              </a:rPr>
              <a:t>Learned how pages communicated with each other both frontend and backend</a:t>
            </a:r>
            <a:endParaRPr sz="1800">
              <a:solidFill>
                <a:srgbClr val="000000"/>
              </a:solidFill>
            </a:endParaRPr>
          </a:p>
        </p:txBody>
      </p:sp>
      <p:sp>
        <p:nvSpPr>
          <p:cNvPr id="185" name="Google Shape;185;p28"/>
          <p:cNvSpPr txBox="1"/>
          <p:nvPr>
            <p:ph type="title"/>
          </p:nvPr>
        </p:nvSpPr>
        <p:spPr>
          <a:xfrm>
            <a:off x="4914700" y="98000"/>
            <a:ext cx="4045200" cy="1046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chemeClr val="dk2"/>
                </a:solidFill>
              </a:rPr>
              <a:t>Hated</a:t>
            </a:r>
            <a:endParaRPr>
              <a:solidFill>
                <a:schemeClr val="dk2"/>
              </a:solidFill>
            </a:endParaRPr>
          </a:p>
        </p:txBody>
      </p:sp>
      <p:sp>
        <p:nvSpPr>
          <p:cNvPr id="186" name="Google Shape;186;p28"/>
          <p:cNvSpPr txBox="1"/>
          <p:nvPr>
            <p:ph idx="2" type="body"/>
          </p:nvPr>
        </p:nvSpPr>
        <p:spPr>
          <a:xfrm>
            <a:off x="4914700" y="1144707"/>
            <a:ext cx="4045200" cy="338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endParaRPr>
          </a:p>
          <a:p>
            <a:pPr indent="-342900" lvl="0" marL="457200" rtl="0" algn="l">
              <a:spcBef>
                <a:spcPts val="1600"/>
              </a:spcBef>
              <a:spcAft>
                <a:spcPts val="0"/>
              </a:spcAft>
              <a:buClr>
                <a:srgbClr val="FFFFFF"/>
              </a:buClr>
              <a:buSzPts val="1800"/>
              <a:buFont typeface="Lato"/>
              <a:buChar char="●"/>
            </a:pPr>
            <a:r>
              <a:rPr lang="en" sz="1800">
                <a:solidFill>
                  <a:srgbClr val="FFFFFF"/>
                </a:solidFill>
              </a:rPr>
              <a:t>Learning about more techniques in the middle of the process made it hard to implement them</a:t>
            </a:r>
            <a:endParaRPr sz="1800">
              <a:solidFill>
                <a:srgbClr val="FFFFFF"/>
              </a:solidFill>
            </a:endParaRPr>
          </a:p>
          <a:p>
            <a:pPr indent="-342900" lvl="0" marL="457200" rtl="0" algn="l">
              <a:spcBef>
                <a:spcPts val="1600"/>
              </a:spcBef>
              <a:spcAft>
                <a:spcPts val="0"/>
              </a:spcAft>
              <a:buClr>
                <a:srgbClr val="FFFFFF"/>
              </a:buClr>
              <a:buSzPts val="1800"/>
              <a:buFont typeface="Lato"/>
              <a:buChar char="●"/>
            </a:pPr>
            <a:r>
              <a:rPr lang="en" sz="1800">
                <a:solidFill>
                  <a:srgbClr val="FFFFFF"/>
                </a:solidFill>
              </a:rPr>
              <a:t>Rushed schedule, had to cut corners</a:t>
            </a:r>
            <a:endParaRPr sz="1800">
              <a:solidFill>
                <a:srgbClr val="FFFFFF"/>
              </a:solidFill>
            </a:endParaRPr>
          </a:p>
          <a:p>
            <a:pPr indent="-342900" lvl="0" marL="457200" rtl="0" algn="l">
              <a:spcBef>
                <a:spcPts val="1600"/>
              </a:spcBef>
              <a:spcAft>
                <a:spcPts val="1600"/>
              </a:spcAft>
              <a:buClr>
                <a:srgbClr val="FFFFFF"/>
              </a:buClr>
              <a:buSzPts val="1800"/>
              <a:buFont typeface="Lato"/>
              <a:buChar char="●"/>
            </a:pPr>
            <a:r>
              <a:rPr lang="en" sz="1800">
                <a:solidFill>
                  <a:srgbClr val="FFFFFF"/>
                </a:solidFill>
              </a:rPr>
              <a:t>Couldn’t see TSR’s so hard to improve if a member needed to see them</a:t>
            </a:r>
            <a:endParaRPr sz="18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Lessons Learned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5" name="Shape 195"/>
        <p:cNvGrpSpPr/>
        <p:nvPr/>
      </p:nvGrpSpPr>
      <p:grpSpPr>
        <a:xfrm>
          <a:off x="0" y="0"/>
          <a:ext cx="0" cy="0"/>
          <a:chOff x="0" y="0"/>
          <a:chExt cx="0" cy="0"/>
        </a:xfrm>
      </p:grpSpPr>
      <p:sp>
        <p:nvSpPr>
          <p:cNvPr id="196" name="Google Shape;196;p30"/>
          <p:cNvSpPr txBox="1"/>
          <p:nvPr>
            <p:ph type="title"/>
          </p:nvPr>
        </p:nvSpPr>
        <p:spPr>
          <a:xfrm>
            <a:off x="328825" y="1431450"/>
            <a:ext cx="4045200" cy="2280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chemeClr val="dk2"/>
              </a:buClr>
              <a:buSzPts val="1100"/>
              <a:buFont typeface="Arial"/>
              <a:buNone/>
            </a:pPr>
            <a:r>
              <a:rPr lang="en"/>
              <a:t>W</a:t>
            </a:r>
            <a:r>
              <a:rPr lang="en"/>
              <a:t>hat worked</a:t>
            </a:r>
            <a:endParaRPr/>
          </a:p>
        </p:txBody>
      </p:sp>
      <p:sp>
        <p:nvSpPr>
          <p:cNvPr id="197" name="Google Shape;197;p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rgbClr val="000000"/>
              </a:buClr>
              <a:buSzPts val="1100"/>
              <a:buFont typeface="Arial"/>
              <a:buNone/>
            </a:pPr>
            <a:r>
              <a:t/>
            </a:r>
            <a:endParaRPr>
              <a:solidFill>
                <a:srgbClr val="FFFFFF"/>
              </a:solidFill>
            </a:endParaRPr>
          </a:p>
          <a:p>
            <a:pPr indent="-342900" lvl="0" marL="457200" rtl="0">
              <a:spcBef>
                <a:spcPts val="1600"/>
              </a:spcBef>
              <a:spcAft>
                <a:spcPts val="0"/>
              </a:spcAft>
              <a:buClr>
                <a:srgbClr val="FFFFFF"/>
              </a:buClr>
              <a:buSzPts val="1800"/>
              <a:buChar char="●"/>
            </a:pPr>
            <a:r>
              <a:rPr lang="en">
                <a:solidFill>
                  <a:srgbClr val="FFFFFF"/>
                </a:solidFill>
              </a:rPr>
              <a:t>Frequent Scrum meetings</a:t>
            </a:r>
            <a:endParaRPr>
              <a:solidFill>
                <a:srgbClr val="FFFFFF"/>
              </a:solidFill>
            </a:endParaRPr>
          </a:p>
          <a:p>
            <a:pPr indent="-342900" lvl="1" marL="914400" rtl="0">
              <a:spcBef>
                <a:spcPts val="0"/>
              </a:spcBef>
              <a:spcAft>
                <a:spcPts val="0"/>
              </a:spcAft>
              <a:buClr>
                <a:srgbClr val="FFFFFF"/>
              </a:buClr>
              <a:buSzPts val="1800"/>
              <a:buChar char="○"/>
            </a:pPr>
            <a:r>
              <a:rPr lang="en" sz="1800">
                <a:solidFill>
                  <a:srgbClr val="FFFFFF"/>
                </a:solidFill>
              </a:rPr>
              <a:t>Helped identify roadblocks early</a:t>
            </a:r>
            <a:endParaRPr sz="1800">
              <a:solidFill>
                <a:srgbClr val="FFFFFF"/>
              </a:solidFill>
            </a:endParaRPr>
          </a:p>
          <a:p>
            <a:pPr indent="-342900" lvl="0" marL="457200" rtl="0">
              <a:spcBef>
                <a:spcPts val="0"/>
              </a:spcBef>
              <a:spcAft>
                <a:spcPts val="0"/>
              </a:spcAft>
              <a:buClr>
                <a:srgbClr val="FFFFFF"/>
              </a:buClr>
              <a:buSzPts val="1800"/>
              <a:buChar char="●"/>
            </a:pPr>
            <a:r>
              <a:rPr lang="en">
                <a:solidFill>
                  <a:srgbClr val="FFFFFF"/>
                </a:solidFill>
              </a:rPr>
              <a:t>Sprint planning</a:t>
            </a:r>
            <a:endParaRPr>
              <a:solidFill>
                <a:srgbClr val="FFFFFF"/>
              </a:solidFill>
            </a:endParaRPr>
          </a:p>
          <a:p>
            <a:pPr indent="-342900" lvl="0" marL="457200" rtl="0">
              <a:spcBef>
                <a:spcPts val="0"/>
              </a:spcBef>
              <a:spcAft>
                <a:spcPts val="0"/>
              </a:spcAft>
              <a:buClr>
                <a:srgbClr val="FFFFFF"/>
              </a:buClr>
              <a:buSzPts val="1800"/>
              <a:buChar char="●"/>
            </a:pPr>
            <a:r>
              <a:rPr lang="en">
                <a:solidFill>
                  <a:srgbClr val="FFFFFF"/>
                </a:solidFill>
              </a:rPr>
              <a:t>Burndown chart</a:t>
            </a:r>
            <a:endParaRPr>
              <a:solidFill>
                <a:srgbClr val="FFFFFF"/>
              </a:solidFill>
            </a:endParaRPr>
          </a:p>
          <a:p>
            <a:pPr indent="-342900" lvl="1" marL="914400" rtl="0">
              <a:spcBef>
                <a:spcPts val="0"/>
              </a:spcBef>
              <a:spcAft>
                <a:spcPts val="0"/>
              </a:spcAft>
              <a:buClr>
                <a:srgbClr val="FFFFFF"/>
              </a:buClr>
              <a:buSzPts val="1800"/>
              <a:buChar char="○"/>
            </a:pPr>
            <a:r>
              <a:rPr lang="en" sz="1800">
                <a:solidFill>
                  <a:srgbClr val="FFFFFF"/>
                </a:solidFill>
              </a:rPr>
              <a:t>Helped realize early on sprint 1 was failure</a:t>
            </a:r>
            <a:endParaRPr sz="1800">
              <a:solidFill>
                <a:srgbClr val="FFFFFF"/>
              </a:solidFill>
            </a:endParaRPr>
          </a:p>
          <a:p>
            <a:pPr indent="-342900" lvl="0" marL="457200" rtl="0">
              <a:spcBef>
                <a:spcPts val="0"/>
              </a:spcBef>
              <a:spcAft>
                <a:spcPts val="0"/>
              </a:spcAft>
              <a:buClr>
                <a:srgbClr val="FFFFFF"/>
              </a:buClr>
              <a:buSzPts val="1800"/>
              <a:buChar char="●"/>
            </a:pPr>
            <a:r>
              <a:rPr lang="en">
                <a:solidFill>
                  <a:srgbClr val="FFFFFF"/>
                </a:solidFill>
              </a:rPr>
              <a:t>Peer reviewed code</a:t>
            </a:r>
            <a:endParaRPr>
              <a:solidFill>
                <a:srgbClr val="FFFFFF"/>
              </a:solidFill>
            </a:endParaRPr>
          </a:p>
          <a:p>
            <a:pPr indent="-342900" lvl="0" marL="457200" rtl="0">
              <a:spcBef>
                <a:spcPts val="0"/>
              </a:spcBef>
              <a:spcAft>
                <a:spcPts val="0"/>
              </a:spcAft>
              <a:buClr>
                <a:srgbClr val="FFFFFF"/>
              </a:buClr>
              <a:buSzPts val="1800"/>
              <a:buChar char="●"/>
            </a:pPr>
            <a:r>
              <a:rPr lang="en">
                <a:solidFill>
                  <a:srgbClr val="FFFFFF"/>
                </a:solidFill>
              </a:rPr>
              <a:t>TA demos/ features she wanted to see</a:t>
            </a: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1" name="Shape 201"/>
        <p:cNvGrpSpPr/>
        <p:nvPr/>
      </p:nvGrpSpPr>
      <p:grpSpPr>
        <a:xfrm>
          <a:off x="0" y="0"/>
          <a:ext cx="0" cy="0"/>
          <a:chOff x="0" y="0"/>
          <a:chExt cx="0" cy="0"/>
        </a:xfrm>
      </p:grpSpPr>
      <p:sp>
        <p:nvSpPr>
          <p:cNvPr id="202" name="Google Shape;202;p31"/>
          <p:cNvSpPr txBox="1"/>
          <p:nvPr>
            <p:ph type="title"/>
          </p:nvPr>
        </p:nvSpPr>
        <p:spPr>
          <a:xfrm>
            <a:off x="341500" y="1754400"/>
            <a:ext cx="4045200" cy="163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chemeClr val="dk2"/>
              </a:buClr>
              <a:buSzPts val="1100"/>
              <a:buFont typeface="Arial"/>
              <a:buNone/>
            </a:pPr>
            <a:r>
              <a:rPr lang="en"/>
              <a:t>W</a:t>
            </a:r>
            <a:r>
              <a:rPr lang="en"/>
              <a:t>hat didn’t work</a:t>
            </a:r>
            <a:endParaRPr/>
          </a:p>
        </p:txBody>
      </p:sp>
      <p:sp>
        <p:nvSpPr>
          <p:cNvPr id="203" name="Google Shape;203;p3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spcBef>
                <a:spcPts val="0"/>
              </a:spcBef>
              <a:spcAft>
                <a:spcPts val="0"/>
              </a:spcAft>
              <a:buClr>
                <a:srgbClr val="FFFFFF"/>
              </a:buClr>
              <a:buSzPts val="1800"/>
              <a:buChar char="●"/>
            </a:pPr>
            <a:r>
              <a:rPr lang="en"/>
              <a:t>Planning poker</a:t>
            </a:r>
            <a:endParaRPr/>
          </a:p>
          <a:p>
            <a:pPr indent="-342900" lvl="1" marL="914400" rtl="0">
              <a:spcBef>
                <a:spcPts val="0"/>
              </a:spcBef>
              <a:spcAft>
                <a:spcPts val="0"/>
              </a:spcAft>
              <a:buClr>
                <a:srgbClr val="FFFFFF"/>
              </a:buClr>
              <a:buSzPts val="1800"/>
              <a:buChar char="○"/>
            </a:pPr>
            <a:r>
              <a:rPr lang="en" sz="1800"/>
              <a:t>Took too much time especially with short sprints</a:t>
            </a:r>
            <a:endParaRPr sz="1800"/>
          </a:p>
          <a:p>
            <a:pPr indent="-342900" lvl="0" marL="457200" rtl="0">
              <a:spcBef>
                <a:spcPts val="0"/>
              </a:spcBef>
              <a:spcAft>
                <a:spcPts val="0"/>
              </a:spcAft>
              <a:buClr>
                <a:srgbClr val="FFFFFF"/>
              </a:buClr>
              <a:buSzPts val="1800"/>
              <a:buChar char="●"/>
            </a:pPr>
            <a:r>
              <a:rPr lang="en"/>
              <a:t>Short sprints</a:t>
            </a:r>
            <a:endParaRPr/>
          </a:p>
          <a:p>
            <a:pPr indent="-342900" lvl="1" marL="914400" rtl="0">
              <a:spcBef>
                <a:spcPts val="0"/>
              </a:spcBef>
              <a:spcAft>
                <a:spcPts val="0"/>
              </a:spcAft>
              <a:buClr>
                <a:srgbClr val="FFFFFF"/>
              </a:buClr>
              <a:buSzPts val="1800"/>
              <a:buChar char="○"/>
            </a:pPr>
            <a:r>
              <a:rPr lang="en" sz="1800"/>
              <a:t>Felt like hard to complete tasks</a:t>
            </a:r>
            <a:endParaRPr sz="1800"/>
          </a:p>
          <a:p>
            <a:pPr indent="-342900" lvl="0" marL="457200" rtl="0">
              <a:spcBef>
                <a:spcPts val="0"/>
              </a:spcBef>
              <a:spcAft>
                <a:spcPts val="0"/>
              </a:spcAft>
              <a:buClr>
                <a:srgbClr val="FFFFFF"/>
              </a:buClr>
              <a:buSzPts val="1800"/>
              <a:buChar char="●"/>
            </a:pPr>
            <a:r>
              <a:rPr lang="en"/>
              <a:t>Too large tasks, should have broken them up more</a:t>
            </a:r>
            <a:endParaRPr>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4"/>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What is </a:t>
            </a:r>
            <a:endParaRPr/>
          </a:p>
          <a:p>
            <a:pPr indent="0" lvl="0" marL="0" rtl="0">
              <a:spcBef>
                <a:spcPts val="0"/>
              </a:spcBef>
              <a:spcAft>
                <a:spcPts val="0"/>
              </a:spcAft>
              <a:buNone/>
            </a:pPr>
            <a:r>
              <a:rPr lang="en"/>
              <a:t>Squad Up?</a:t>
            </a:r>
            <a:endParaRPr/>
          </a:p>
        </p:txBody>
      </p:sp>
      <p:sp>
        <p:nvSpPr>
          <p:cNvPr id="80" name="Google Shape;80;p14"/>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a:t>“</a:t>
            </a:r>
            <a:r>
              <a:rPr i="1" lang="en"/>
              <a:t>A revolutionary way to play sports”</a:t>
            </a:r>
            <a:endParaRPr i="1"/>
          </a:p>
        </p:txBody>
      </p:sp>
      <p:sp>
        <p:nvSpPr>
          <p:cNvPr id="81" name="Google Shape;81;p1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spcBef>
                <a:spcPts val="0"/>
              </a:spcBef>
              <a:spcAft>
                <a:spcPts val="0"/>
              </a:spcAft>
              <a:buSzPts val="1800"/>
              <a:buChar char="●"/>
            </a:pPr>
            <a:r>
              <a:rPr lang="en"/>
              <a:t>Question</a:t>
            </a:r>
            <a:endParaRPr/>
          </a:p>
          <a:p>
            <a:pPr indent="-342900" lvl="1" marL="914400" rtl="0">
              <a:spcBef>
                <a:spcPts val="0"/>
              </a:spcBef>
              <a:spcAft>
                <a:spcPts val="0"/>
              </a:spcAft>
              <a:buSzPts val="1800"/>
              <a:buChar char="○"/>
            </a:pPr>
            <a:r>
              <a:rPr lang="en" sz="1800"/>
              <a:t>Want to play a sport? </a:t>
            </a:r>
            <a:endParaRPr sz="1800"/>
          </a:p>
          <a:p>
            <a:pPr indent="-342900" lvl="1" marL="914400" rtl="0">
              <a:spcBef>
                <a:spcPts val="0"/>
              </a:spcBef>
              <a:spcAft>
                <a:spcPts val="0"/>
              </a:spcAft>
              <a:buSzPts val="1800"/>
              <a:buChar char="○"/>
            </a:pPr>
            <a:r>
              <a:rPr lang="en" sz="1800"/>
              <a:t>Don’t have any friends?</a:t>
            </a:r>
            <a:endParaRPr sz="1800"/>
          </a:p>
          <a:p>
            <a:pPr indent="-342900" lvl="0" marL="457200" rtl="0">
              <a:spcBef>
                <a:spcPts val="0"/>
              </a:spcBef>
              <a:spcAft>
                <a:spcPts val="0"/>
              </a:spcAft>
              <a:buSzPts val="1800"/>
              <a:buChar char="●"/>
            </a:pPr>
            <a:r>
              <a:rPr lang="en"/>
              <a:t>W</a:t>
            </a:r>
            <a:r>
              <a:rPr lang="en"/>
              <a:t>eb application</a:t>
            </a:r>
            <a:endParaRPr/>
          </a:p>
          <a:p>
            <a:pPr indent="-342900" lvl="0" marL="457200" rtl="0">
              <a:spcBef>
                <a:spcPts val="0"/>
              </a:spcBef>
              <a:spcAft>
                <a:spcPts val="0"/>
              </a:spcAft>
              <a:buSzPts val="1800"/>
              <a:buChar char="●"/>
            </a:pPr>
            <a:r>
              <a:rPr lang="en"/>
              <a:t>Locate parks in your area</a:t>
            </a:r>
            <a:endParaRPr/>
          </a:p>
          <a:p>
            <a:pPr indent="-342900" lvl="0" marL="457200" rtl="0">
              <a:spcBef>
                <a:spcPts val="0"/>
              </a:spcBef>
              <a:spcAft>
                <a:spcPts val="0"/>
              </a:spcAft>
              <a:buSzPts val="1800"/>
              <a:buChar char="●"/>
            </a:pPr>
            <a:r>
              <a:rPr lang="en"/>
              <a:t>Allows users to create events at parks </a:t>
            </a:r>
            <a:endParaRPr/>
          </a:p>
          <a:p>
            <a:pPr indent="-342900" lvl="1" marL="914400" rtl="0">
              <a:spcBef>
                <a:spcPts val="0"/>
              </a:spcBef>
              <a:spcAft>
                <a:spcPts val="0"/>
              </a:spcAft>
              <a:buSzPts val="1800"/>
              <a:buChar char="○"/>
            </a:pPr>
            <a:r>
              <a:rPr lang="en" sz="1800"/>
              <a:t>Other users can join!</a:t>
            </a:r>
            <a:endParaRPr sz="1800"/>
          </a:p>
          <a:p>
            <a:pPr indent="-342900" lvl="0" marL="457200" rtl="0">
              <a:spcBef>
                <a:spcPts val="0"/>
              </a:spcBef>
              <a:spcAft>
                <a:spcPts val="0"/>
              </a:spcAft>
              <a:buSzPts val="1800"/>
              <a:buChar char="●"/>
            </a:pPr>
            <a:r>
              <a:rPr lang="en"/>
              <a:t>See current events at that park locations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7" name="Shape 207"/>
        <p:cNvGrpSpPr/>
        <p:nvPr/>
      </p:nvGrpSpPr>
      <p:grpSpPr>
        <a:xfrm>
          <a:off x="0" y="0"/>
          <a:ext cx="0" cy="0"/>
          <a:chOff x="0" y="0"/>
          <a:chExt cx="0" cy="0"/>
        </a:xfrm>
      </p:grpSpPr>
      <p:sp>
        <p:nvSpPr>
          <p:cNvPr id="208" name="Google Shape;208;p32"/>
          <p:cNvSpPr txBox="1"/>
          <p:nvPr>
            <p:ph type="title"/>
          </p:nvPr>
        </p:nvSpPr>
        <p:spPr>
          <a:xfrm>
            <a:off x="341500" y="1581025"/>
            <a:ext cx="4045200" cy="1649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Things we wished we had done...</a:t>
            </a:r>
            <a:endParaRPr/>
          </a:p>
        </p:txBody>
      </p:sp>
      <p:sp>
        <p:nvSpPr>
          <p:cNvPr id="209" name="Google Shape;209;p3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spcBef>
                <a:spcPts val="0"/>
              </a:spcBef>
              <a:spcAft>
                <a:spcPts val="0"/>
              </a:spcAft>
              <a:buClr>
                <a:srgbClr val="FFFFFF"/>
              </a:buClr>
              <a:buSzPts val="1800"/>
              <a:buChar char="●"/>
            </a:pPr>
            <a:r>
              <a:rPr lang="en">
                <a:solidFill>
                  <a:srgbClr val="FFFFFF"/>
                </a:solidFill>
              </a:rPr>
              <a:t>D</a:t>
            </a:r>
            <a:r>
              <a:rPr lang="en">
                <a:solidFill>
                  <a:srgbClr val="FFFFFF"/>
                </a:solidFill>
              </a:rPr>
              <a:t>aily merges</a:t>
            </a:r>
            <a:endParaRPr>
              <a:solidFill>
                <a:srgbClr val="FFFFFF"/>
              </a:solidFill>
            </a:endParaRPr>
          </a:p>
          <a:p>
            <a:pPr indent="-342900" lvl="0" marL="457200" rtl="0">
              <a:spcBef>
                <a:spcPts val="0"/>
              </a:spcBef>
              <a:spcAft>
                <a:spcPts val="0"/>
              </a:spcAft>
              <a:buClr>
                <a:srgbClr val="FFFFFF"/>
              </a:buClr>
              <a:buSzPts val="1800"/>
              <a:buChar char="●"/>
            </a:pPr>
            <a:r>
              <a:rPr lang="en">
                <a:solidFill>
                  <a:srgbClr val="FFFFFF"/>
                </a:solidFill>
              </a:rPr>
              <a:t>Used MoScoW to set priorities of features early</a:t>
            </a:r>
            <a:endParaRPr>
              <a:solidFill>
                <a:srgbClr val="FFFFFF"/>
              </a:solidFill>
            </a:endParaRPr>
          </a:p>
          <a:p>
            <a:pPr indent="-342900" lvl="0" marL="457200" rtl="0">
              <a:spcBef>
                <a:spcPts val="0"/>
              </a:spcBef>
              <a:spcAft>
                <a:spcPts val="0"/>
              </a:spcAft>
              <a:buClr>
                <a:srgbClr val="FFFFFF"/>
              </a:buClr>
              <a:buSzPts val="1800"/>
              <a:buChar char="●"/>
            </a:pPr>
            <a:r>
              <a:rPr lang="en">
                <a:solidFill>
                  <a:srgbClr val="FFFFFF"/>
                </a:solidFill>
              </a:rPr>
              <a:t>Unit Tests</a:t>
            </a:r>
            <a:endParaRPr>
              <a:solidFill>
                <a:srgbClr val="FFFFFF"/>
              </a:solidFill>
            </a:endParaRPr>
          </a:p>
          <a:p>
            <a:pPr indent="-342900" lvl="1" marL="914400" rtl="0">
              <a:spcBef>
                <a:spcPts val="0"/>
              </a:spcBef>
              <a:spcAft>
                <a:spcPts val="0"/>
              </a:spcAft>
              <a:buClr>
                <a:srgbClr val="FFFFFF"/>
              </a:buClr>
              <a:buSzPts val="1800"/>
              <a:buChar char="○"/>
            </a:pPr>
            <a:r>
              <a:rPr lang="en" sz="1800">
                <a:solidFill>
                  <a:srgbClr val="FFFFFF"/>
                </a:solidFill>
              </a:rPr>
              <a:t>More TDD</a:t>
            </a:r>
            <a:endParaRPr sz="18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5"/>
          <p:cNvSpPr txBox="1"/>
          <p:nvPr>
            <p:ph type="title"/>
          </p:nvPr>
        </p:nvSpPr>
        <p:spPr>
          <a:xfrm>
            <a:off x="265500" y="84050"/>
            <a:ext cx="4045200" cy="826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Goals Met</a:t>
            </a:r>
            <a:endParaRPr/>
          </a:p>
        </p:txBody>
      </p:sp>
      <p:sp>
        <p:nvSpPr>
          <p:cNvPr id="87" name="Google Shape;87;p15"/>
          <p:cNvSpPr txBox="1"/>
          <p:nvPr>
            <p:ph idx="1" type="subTitle"/>
          </p:nvPr>
        </p:nvSpPr>
        <p:spPr>
          <a:xfrm>
            <a:off x="265500" y="1114675"/>
            <a:ext cx="4045200" cy="3345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t>Implemented google logins</a:t>
            </a:r>
            <a:endParaRPr sz="1800"/>
          </a:p>
          <a:p>
            <a:pPr indent="-342900" lvl="0" marL="457200" rtl="0" algn="l">
              <a:spcBef>
                <a:spcPts val="0"/>
              </a:spcBef>
              <a:spcAft>
                <a:spcPts val="0"/>
              </a:spcAft>
              <a:buSzPts val="1800"/>
              <a:buFont typeface="Lato"/>
              <a:buChar char="●"/>
            </a:pPr>
            <a:r>
              <a:rPr lang="en" sz="1800"/>
              <a:t>Implemented google maps api</a:t>
            </a:r>
            <a:endParaRPr sz="1800"/>
          </a:p>
          <a:p>
            <a:pPr indent="-342900" lvl="0" marL="457200" rtl="0" algn="l">
              <a:spcBef>
                <a:spcPts val="0"/>
              </a:spcBef>
              <a:spcAft>
                <a:spcPts val="0"/>
              </a:spcAft>
              <a:buSzPts val="1800"/>
              <a:buFont typeface="Lato"/>
              <a:buChar char="●"/>
            </a:pPr>
            <a:r>
              <a:rPr lang="en" sz="1800"/>
              <a:t>Allow user to create events</a:t>
            </a:r>
            <a:endParaRPr sz="1800"/>
          </a:p>
          <a:p>
            <a:pPr indent="-342900" lvl="0" marL="457200" rtl="0" algn="l">
              <a:spcBef>
                <a:spcPts val="0"/>
              </a:spcBef>
              <a:spcAft>
                <a:spcPts val="0"/>
              </a:spcAft>
              <a:buSzPts val="1800"/>
              <a:buFont typeface="Arial"/>
              <a:buChar char="●"/>
            </a:pPr>
            <a:r>
              <a:rPr lang="en" sz="1800"/>
              <a:t>Allow user to join events</a:t>
            </a:r>
            <a:endParaRPr sz="1800"/>
          </a:p>
          <a:p>
            <a:pPr indent="-342900" lvl="0" marL="457200" rtl="0" algn="l">
              <a:spcBef>
                <a:spcPts val="0"/>
              </a:spcBef>
              <a:spcAft>
                <a:spcPts val="0"/>
              </a:spcAft>
              <a:buSzPts val="1800"/>
              <a:buFont typeface="Lato"/>
              <a:buChar char="●"/>
            </a:pPr>
            <a:r>
              <a:rPr lang="en" sz="1800"/>
              <a:t>Allow user to input their own parks if not in system</a:t>
            </a:r>
            <a:endParaRPr sz="1800"/>
          </a:p>
          <a:p>
            <a:pPr indent="-342900" lvl="0" marL="457200" rtl="0" algn="l">
              <a:spcBef>
                <a:spcPts val="0"/>
              </a:spcBef>
              <a:spcAft>
                <a:spcPts val="0"/>
              </a:spcAft>
              <a:buSzPts val="1800"/>
              <a:buFont typeface="Lato"/>
              <a:buChar char="●"/>
            </a:pPr>
            <a:r>
              <a:rPr lang="en" sz="1800"/>
              <a:t>Allow user to search for parks in area</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spcBef>
                <a:spcPts val="0"/>
              </a:spcBef>
              <a:spcAft>
                <a:spcPts val="0"/>
              </a:spcAft>
              <a:buNone/>
            </a:pPr>
            <a:r>
              <a:t/>
            </a:r>
            <a:endParaRPr/>
          </a:p>
        </p:txBody>
      </p:sp>
      <p:sp>
        <p:nvSpPr>
          <p:cNvPr id="88" name="Google Shape;88;p15"/>
          <p:cNvSpPr txBox="1"/>
          <p:nvPr>
            <p:ph type="title"/>
          </p:nvPr>
        </p:nvSpPr>
        <p:spPr>
          <a:xfrm>
            <a:off x="4914700" y="84050"/>
            <a:ext cx="4045200" cy="826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chemeClr val="dk2"/>
                </a:solidFill>
              </a:rPr>
              <a:t>Future Goals</a:t>
            </a:r>
            <a:endParaRPr>
              <a:solidFill>
                <a:schemeClr val="dk2"/>
              </a:solidFill>
            </a:endParaRPr>
          </a:p>
        </p:txBody>
      </p:sp>
      <p:sp>
        <p:nvSpPr>
          <p:cNvPr id="89" name="Google Shape;89;p15"/>
          <p:cNvSpPr txBox="1"/>
          <p:nvPr>
            <p:ph idx="2" type="body"/>
          </p:nvPr>
        </p:nvSpPr>
        <p:spPr>
          <a:xfrm>
            <a:off x="4914700" y="1114675"/>
            <a:ext cx="4045200" cy="27456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FFFFFF"/>
              </a:buClr>
              <a:buSzPts val="1800"/>
              <a:buFont typeface="Lato"/>
              <a:buChar char="●"/>
            </a:pPr>
            <a:r>
              <a:rPr lang="en" sz="1800">
                <a:solidFill>
                  <a:srgbClr val="FFFFFF"/>
                </a:solidFill>
              </a:rPr>
              <a:t>Chat features</a:t>
            </a:r>
            <a:endParaRPr sz="1800">
              <a:solidFill>
                <a:srgbClr val="FFFFFF"/>
              </a:solidFill>
            </a:endParaRPr>
          </a:p>
          <a:p>
            <a:pPr indent="-342900" lvl="0" marL="457200" rtl="0" algn="l">
              <a:spcBef>
                <a:spcPts val="0"/>
              </a:spcBef>
              <a:spcAft>
                <a:spcPts val="0"/>
              </a:spcAft>
              <a:buClr>
                <a:srgbClr val="FFFFFF"/>
              </a:buClr>
              <a:buSzPts val="1800"/>
              <a:buFont typeface="Lato"/>
              <a:buChar char="●"/>
            </a:pPr>
            <a:r>
              <a:rPr lang="en" sz="1800">
                <a:solidFill>
                  <a:srgbClr val="FFFFFF"/>
                </a:solidFill>
              </a:rPr>
              <a:t>Park endorsements/rating</a:t>
            </a:r>
            <a:endParaRPr sz="1800">
              <a:solidFill>
                <a:srgbClr val="FFFFFF"/>
              </a:solidFill>
            </a:endParaRPr>
          </a:p>
          <a:p>
            <a:pPr indent="-342900" lvl="0" marL="457200" rtl="0" algn="l">
              <a:spcBef>
                <a:spcPts val="0"/>
              </a:spcBef>
              <a:spcAft>
                <a:spcPts val="0"/>
              </a:spcAft>
              <a:buClr>
                <a:srgbClr val="FFFFFF"/>
              </a:buClr>
              <a:buSzPts val="1800"/>
              <a:buFont typeface="Lato"/>
              <a:buChar char="●"/>
            </a:pPr>
            <a:r>
              <a:rPr lang="en" sz="1800">
                <a:solidFill>
                  <a:srgbClr val="FFFFFF"/>
                </a:solidFill>
              </a:rPr>
              <a:t>Player endorsements/rating</a:t>
            </a:r>
            <a:endParaRPr sz="1800">
              <a:solidFill>
                <a:srgbClr val="FFFFFF"/>
              </a:solidFill>
            </a:endParaRPr>
          </a:p>
          <a:p>
            <a:pPr indent="-342900" lvl="0" marL="457200" rtl="0" algn="l">
              <a:spcBef>
                <a:spcPts val="0"/>
              </a:spcBef>
              <a:spcAft>
                <a:spcPts val="0"/>
              </a:spcAft>
              <a:buClr>
                <a:srgbClr val="FFFFFF"/>
              </a:buClr>
              <a:buSzPts val="1800"/>
              <a:buFont typeface="Lato"/>
              <a:buChar char="●"/>
            </a:pPr>
            <a:r>
              <a:rPr lang="en" sz="1800">
                <a:solidFill>
                  <a:srgbClr val="FFFFFF"/>
                </a:solidFill>
              </a:rPr>
              <a:t>Live count at park</a:t>
            </a:r>
            <a:endParaRPr sz="1800">
              <a:solidFill>
                <a:srgbClr val="FFFFFF"/>
              </a:solidFill>
            </a:endParaRPr>
          </a:p>
          <a:p>
            <a:pPr indent="-342900" lvl="0" marL="457200" rtl="0" algn="l">
              <a:spcBef>
                <a:spcPts val="0"/>
              </a:spcBef>
              <a:spcAft>
                <a:spcPts val="0"/>
              </a:spcAft>
              <a:buClr>
                <a:srgbClr val="FFFFFF"/>
              </a:buClr>
              <a:buSzPts val="1800"/>
              <a:buFont typeface="Lato"/>
              <a:buChar char="●"/>
            </a:pPr>
            <a:r>
              <a:rPr lang="en" sz="1800">
                <a:solidFill>
                  <a:srgbClr val="FFFFFF"/>
                </a:solidFill>
              </a:rPr>
              <a:t>Guest/User accounts</a:t>
            </a:r>
            <a:endParaRPr sz="1800">
              <a:solidFill>
                <a:srgbClr val="FFFFFF"/>
              </a:solidFill>
            </a:endParaRPr>
          </a:p>
          <a:p>
            <a:pPr indent="-342900" lvl="0" marL="457200" rtl="0" algn="l">
              <a:spcBef>
                <a:spcPts val="0"/>
              </a:spcBef>
              <a:spcAft>
                <a:spcPts val="0"/>
              </a:spcAft>
              <a:buClr>
                <a:srgbClr val="FFFFFF"/>
              </a:buClr>
              <a:buSzPts val="1800"/>
              <a:buFont typeface="Lato"/>
              <a:buChar char="●"/>
            </a:pPr>
            <a:r>
              <a:rPr lang="en" sz="1800">
                <a:solidFill>
                  <a:srgbClr val="FFFFFF"/>
                </a:solidFill>
              </a:rPr>
              <a:t>User’s friends</a:t>
            </a:r>
            <a:endParaRPr sz="1800">
              <a:solidFill>
                <a:srgbClr val="FFFFFF"/>
              </a:solidFill>
            </a:endParaRPr>
          </a:p>
          <a:p>
            <a:pPr indent="-342900" lvl="0" marL="457200" rtl="0" algn="l">
              <a:spcBef>
                <a:spcPts val="0"/>
              </a:spcBef>
              <a:spcAft>
                <a:spcPts val="0"/>
              </a:spcAft>
              <a:buClr>
                <a:srgbClr val="FFFFFF"/>
              </a:buClr>
              <a:buSzPts val="1800"/>
              <a:buFont typeface="Lato"/>
              <a:buChar char="●"/>
            </a:pPr>
            <a:r>
              <a:rPr lang="en" sz="1800">
                <a:solidFill>
                  <a:srgbClr val="FFFFFF"/>
                </a:solidFill>
              </a:rPr>
              <a:t>Facebook logi</a:t>
            </a:r>
            <a:r>
              <a:rPr lang="en">
                <a:solidFill>
                  <a:srgbClr val="FFFFFF"/>
                </a:solidFill>
              </a:rPr>
              <a:t>n</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6"/>
          <p:cNvSpPr txBox="1"/>
          <p:nvPr>
            <p:ph type="title"/>
          </p:nvPr>
        </p:nvSpPr>
        <p:spPr>
          <a:xfrm>
            <a:off x="265500" y="98000"/>
            <a:ext cx="4045200" cy="1046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Product</a:t>
            </a:r>
            <a:endParaRPr/>
          </a:p>
          <a:p>
            <a:pPr indent="0" lvl="0" marL="0" rtl="0">
              <a:spcBef>
                <a:spcPts val="0"/>
              </a:spcBef>
              <a:spcAft>
                <a:spcPts val="0"/>
              </a:spcAft>
              <a:buNone/>
            </a:pPr>
            <a:r>
              <a:rPr lang="en"/>
              <a:t>Challenges</a:t>
            </a:r>
            <a:endParaRPr/>
          </a:p>
        </p:txBody>
      </p:sp>
      <p:sp>
        <p:nvSpPr>
          <p:cNvPr id="95" name="Google Shape;95;p16"/>
          <p:cNvSpPr txBox="1"/>
          <p:nvPr>
            <p:ph idx="1" type="subTitle"/>
          </p:nvPr>
        </p:nvSpPr>
        <p:spPr>
          <a:xfrm>
            <a:off x="265500" y="1144696"/>
            <a:ext cx="4045200" cy="1345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Lato"/>
              <a:buChar char="●"/>
            </a:pPr>
            <a:r>
              <a:rPr lang="en" sz="1800">
                <a:solidFill>
                  <a:srgbClr val="000000"/>
                </a:solidFill>
              </a:rPr>
              <a:t>Had to scrap features as time went on </a:t>
            </a:r>
            <a:endParaRPr sz="1800">
              <a:solidFill>
                <a:srgbClr val="000000"/>
              </a:solidFill>
            </a:endParaRPr>
          </a:p>
          <a:p>
            <a:pPr indent="-342900" lvl="0" marL="457200" rtl="0" algn="l">
              <a:spcBef>
                <a:spcPts val="0"/>
              </a:spcBef>
              <a:spcAft>
                <a:spcPts val="0"/>
              </a:spcAft>
              <a:buClr>
                <a:srgbClr val="000000"/>
              </a:buClr>
              <a:buSzPts val="1800"/>
              <a:buFont typeface="Lato"/>
              <a:buChar char="●"/>
            </a:pPr>
            <a:r>
              <a:rPr lang="en" sz="1800">
                <a:solidFill>
                  <a:srgbClr val="000000"/>
                </a:solidFill>
              </a:rPr>
              <a:t>Everyone had different idea in head for final product</a:t>
            </a:r>
            <a:endParaRPr sz="1800">
              <a:solidFill>
                <a:srgbClr val="000000"/>
              </a:solidFill>
            </a:endParaRPr>
          </a:p>
          <a:p>
            <a:pPr indent="-342900" lvl="0" marL="457200" rtl="0" algn="l">
              <a:spcBef>
                <a:spcPts val="0"/>
              </a:spcBef>
              <a:spcAft>
                <a:spcPts val="0"/>
              </a:spcAft>
              <a:buClr>
                <a:srgbClr val="000000"/>
              </a:buClr>
              <a:buSzPts val="1800"/>
              <a:buFont typeface="Lato"/>
              <a:buChar char="●"/>
            </a:pPr>
            <a:r>
              <a:rPr lang="en" sz="1800">
                <a:solidFill>
                  <a:srgbClr val="000000"/>
                </a:solidFill>
              </a:rPr>
              <a:t>Learning new technologies</a:t>
            </a:r>
            <a:endParaRPr sz="1800">
              <a:solidFill>
                <a:srgbClr val="000000"/>
              </a:solidFill>
            </a:endParaRPr>
          </a:p>
          <a:p>
            <a:pPr indent="-342900" lvl="1" marL="914400" rtl="0" algn="l">
              <a:spcBef>
                <a:spcPts val="0"/>
              </a:spcBef>
              <a:spcAft>
                <a:spcPts val="0"/>
              </a:spcAft>
              <a:buClr>
                <a:srgbClr val="000000"/>
              </a:buClr>
              <a:buSzPts val="1800"/>
              <a:buFont typeface="Lato"/>
              <a:buChar char="○"/>
            </a:pPr>
            <a:r>
              <a:rPr lang="en" sz="1800">
                <a:solidFill>
                  <a:srgbClr val="000000"/>
                </a:solidFill>
              </a:rPr>
              <a:t>Did not account for research time (at first)</a:t>
            </a:r>
            <a:endParaRPr sz="1800">
              <a:solidFill>
                <a:srgbClr val="000000"/>
              </a:solidFill>
            </a:endParaRPr>
          </a:p>
          <a:p>
            <a:pPr indent="-342900" lvl="0" marL="457200" rtl="0" algn="l">
              <a:spcBef>
                <a:spcPts val="0"/>
              </a:spcBef>
              <a:spcAft>
                <a:spcPts val="0"/>
              </a:spcAft>
              <a:buClr>
                <a:srgbClr val="000000"/>
              </a:buClr>
              <a:buSzPts val="1800"/>
              <a:buFont typeface="Lato"/>
              <a:buChar char="●"/>
            </a:pPr>
            <a:r>
              <a:rPr lang="en" sz="1800">
                <a:solidFill>
                  <a:srgbClr val="000000"/>
                </a:solidFill>
              </a:rPr>
              <a:t>Changed technologies part way through</a:t>
            </a:r>
            <a:endParaRPr sz="1800">
              <a:solidFill>
                <a:srgbClr val="000000"/>
              </a:solidFill>
            </a:endParaRPr>
          </a:p>
          <a:p>
            <a:pPr indent="-342900" lvl="1" marL="914400" rtl="0" algn="l">
              <a:spcBef>
                <a:spcPts val="0"/>
              </a:spcBef>
              <a:spcAft>
                <a:spcPts val="0"/>
              </a:spcAft>
              <a:buClr>
                <a:srgbClr val="000000"/>
              </a:buClr>
              <a:buSzPts val="1800"/>
              <a:buFont typeface="Lato"/>
              <a:buChar char="○"/>
            </a:pPr>
            <a:r>
              <a:rPr lang="en" sz="1800">
                <a:solidFill>
                  <a:srgbClr val="000000"/>
                </a:solidFill>
              </a:rPr>
              <a:t>More research time</a:t>
            </a:r>
            <a:endParaRPr sz="1800">
              <a:solidFill>
                <a:srgbClr val="000000"/>
              </a:solidFill>
            </a:endParaRPr>
          </a:p>
          <a:p>
            <a:pPr indent="-342900" lvl="1" marL="914400" rtl="0" algn="l">
              <a:spcBef>
                <a:spcPts val="0"/>
              </a:spcBef>
              <a:spcAft>
                <a:spcPts val="0"/>
              </a:spcAft>
              <a:buClr>
                <a:srgbClr val="000000"/>
              </a:buClr>
              <a:buSzPts val="1800"/>
              <a:buFont typeface="Lato"/>
              <a:buChar char="○"/>
            </a:pPr>
            <a:r>
              <a:rPr lang="en" sz="1800">
                <a:solidFill>
                  <a:srgbClr val="000000"/>
                </a:solidFill>
              </a:rPr>
              <a:t>Old technology research time wasted</a:t>
            </a:r>
            <a:endParaRPr sz="1800">
              <a:solidFill>
                <a:srgbClr val="000000"/>
              </a:solidFill>
            </a:endParaRPr>
          </a:p>
        </p:txBody>
      </p:sp>
      <p:sp>
        <p:nvSpPr>
          <p:cNvPr id="96" name="Google Shape;96;p16"/>
          <p:cNvSpPr txBox="1"/>
          <p:nvPr>
            <p:ph type="title"/>
          </p:nvPr>
        </p:nvSpPr>
        <p:spPr>
          <a:xfrm>
            <a:off x="4914700" y="98000"/>
            <a:ext cx="4045200" cy="1046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chemeClr val="dk2"/>
                </a:solidFill>
              </a:rPr>
              <a:t>Developmental</a:t>
            </a:r>
            <a:endParaRPr>
              <a:solidFill>
                <a:schemeClr val="dk2"/>
              </a:solidFill>
            </a:endParaRPr>
          </a:p>
          <a:p>
            <a:pPr indent="0" lvl="0" marL="0" rtl="0">
              <a:spcBef>
                <a:spcPts val="0"/>
              </a:spcBef>
              <a:spcAft>
                <a:spcPts val="0"/>
              </a:spcAft>
              <a:buNone/>
            </a:pPr>
            <a:r>
              <a:rPr lang="en">
                <a:solidFill>
                  <a:schemeClr val="dk2"/>
                </a:solidFill>
              </a:rPr>
              <a:t>Challenges</a:t>
            </a:r>
            <a:endParaRPr>
              <a:solidFill>
                <a:schemeClr val="dk2"/>
              </a:solidFill>
            </a:endParaRPr>
          </a:p>
        </p:txBody>
      </p:sp>
      <p:sp>
        <p:nvSpPr>
          <p:cNvPr id="97" name="Google Shape;97;p16"/>
          <p:cNvSpPr txBox="1"/>
          <p:nvPr>
            <p:ph idx="2" type="body"/>
          </p:nvPr>
        </p:nvSpPr>
        <p:spPr>
          <a:xfrm>
            <a:off x="4914700" y="1144707"/>
            <a:ext cx="4045200" cy="33885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FFFFFF"/>
              </a:buClr>
              <a:buSzPts val="1800"/>
              <a:buFont typeface="Lato"/>
              <a:buChar char="●"/>
            </a:pPr>
            <a:r>
              <a:rPr lang="en" sz="1800">
                <a:solidFill>
                  <a:srgbClr val="FFFFFF"/>
                </a:solidFill>
              </a:rPr>
              <a:t>Unfamiliar with mongodb and databases in general</a:t>
            </a:r>
            <a:endParaRPr sz="1800">
              <a:solidFill>
                <a:srgbClr val="FFFFFF"/>
              </a:solidFill>
            </a:endParaRPr>
          </a:p>
          <a:p>
            <a:pPr indent="-342900" lvl="0" marL="457200" rtl="0" algn="l">
              <a:spcBef>
                <a:spcPts val="0"/>
              </a:spcBef>
              <a:spcAft>
                <a:spcPts val="0"/>
              </a:spcAft>
              <a:buClr>
                <a:srgbClr val="FFFFFF"/>
              </a:buClr>
              <a:buSzPts val="1800"/>
              <a:buFont typeface="Lato"/>
              <a:buChar char="●"/>
            </a:pPr>
            <a:r>
              <a:rPr lang="en" sz="1800">
                <a:solidFill>
                  <a:srgbClr val="FFFFFF"/>
                </a:solidFill>
              </a:rPr>
              <a:t>Unfamiliar with React, and Gatsby</a:t>
            </a:r>
            <a:endParaRPr sz="1800">
              <a:solidFill>
                <a:srgbClr val="FFFFFF"/>
              </a:solidFill>
            </a:endParaRPr>
          </a:p>
          <a:p>
            <a:pPr indent="-342900" lvl="0" marL="457200" rtl="0" algn="l">
              <a:spcBef>
                <a:spcPts val="0"/>
              </a:spcBef>
              <a:spcAft>
                <a:spcPts val="0"/>
              </a:spcAft>
              <a:buClr>
                <a:srgbClr val="FFFFFF"/>
              </a:buClr>
              <a:buSzPts val="1800"/>
              <a:buFont typeface="Lato"/>
              <a:buChar char="●"/>
            </a:pPr>
            <a:r>
              <a:rPr lang="en" sz="1800">
                <a:solidFill>
                  <a:srgbClr val="FFFFFF"/>
                </a:solidFill>
              </a:rPr>
              <a:t>New to the process of creating a web app</a:t>
            </a:r>
            <a:endParaRPr sz="1800">
              <a:solidFill>
                <a:srgbClr val="FFFFFF"/>
              </a:solidFill>
            </a:endParaRPr>
          </a:p>
          <a:p>
            <a:pPr indent="-342900" lvl="0" marL="457200" rtl="0" algn="l">
              <a:spcBef>
                <a:spcPts val="0"/>
              </a:spcBef>
              <a:spcAft>
                <a:spcPts val="0"/>
              </a:spcAft>
              <a:buClr>
                <a:srgbClr val="FFFFFF"/>
              </a:buClr>
              <a:buSzPts val="1800"/>
              <a:buFont typeface="Lato"/>
              <a:buChar char="●"/>
            </a:pPr>
            <a:r>
              <a:rPr lang="en" sz="1800">
                <a:solidFill>
                  <a:srgbClr val="FFFFFF"/>
                </a:solidFill>
              </a:rPr>
              <a:t>Had to learn how pages communicated with each other both frontend and backend</a:t>
            </a:r>
            <a:endParaRPr sz="1800">
              <a:solidFill>
                <a:srgbClr val="FFFFFF"/>
              </a:solidFill>
            </a:endParaRPr>
          </a:p>
          <a:p>
            <a:pPr indent="-342900" lvl="0" marL="457200" rtl="0" algn="l">
              <a:spcBef>
                <a:spcPts val="0"/>
              </a:spcBef>
              <a:spcAft>
                <a:spcPts val="0"/>
              </a:spcAft>
              <a:buClr>
                <a:srgbClr val="FFFFFF"/>
              </a:buClr>
              <a:buSzPts val="1800"/>
              <a:buFont typeface="Lato"/>
              <a:buChar char="●"/>
            </a:pPr>
            <a:r>
              <a:rPr lang="en" sz="1800">
                <a:solidFill>
                  <a:srgbClr val="FFFFFF"/>
                </a:solidFill>
              </a:rPr>
              <a:t>Git pull, push, &amp; merge is scary</a:t>
            </a:r>
            <a:endParaRPr sz="18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System Demo (Screenshots)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6" name="Shape 106"/>
        <p:cNvGrpSpPr/>
        <p:nvPr/>
      </p:nvGrpSpPr>
      <p:grpSpPr>
        <a:xfrm>
          <a:off x="0" y="0"/>
          <a:ext cx="0" cy="0"/>
          <a:chOff x="0" y="0"/>
          <a:chExt cx="0" cy="0"/>
        </a:xfrm>
      </p:grpSpPr>
      <p:sp>
        <p:nvSpPr>
          <p:cNvPr id="107" name="Google Shape;107;p18"/>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sp>
        <p:nvSpPr>
          <p:cNvPr id="108" name="Google Shape;108;p18"/>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9" name="Google Shape;109;p1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t/>
            </a:r>
            <a:endParaRPr/>
          </a:p>
        </p:txBody>
      </p:sp>
      <p:sp>
        <p:nvSpPr>
          <p:cNvPr id="110" name="Google Shape;110;p18"/>
          <p:cNvSpPr txBox="1"/>
          <p:nvPr/>
        </p:nvSpPr>
        <p:spPr>
          <a:xfrm>
            <a:off x="6361150" y="1582950"/>
            <a:ext cx="1354200" cy="378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300"/>
              <a:t>GoogleAuth Api</a:t>
            </a:r>
            <a:endParaRPr sz="1300"/>
          </a:p>
          <a:p>
            <a:pPr indent="0" lvl="0" marL="0" rtl="0">
              <a:spcBef>
                <a:spcPts val="0"/>
              </a:spcBef>
              <a:spcAft>
                <a:spcPts val="0"/>
              </a:spcAft>
              <a:buNone/>
            </a:pPr>
            <a:r>
              <a:t/>
            </a:r>
            <a:endParaRPr sz="1300"/>
          </a:p>
        </p:txBody>
      </p:sp>
      <p:sp>
        <p:nvSpPr>
          <p:cNvPr id="111" name="Google Shape;111;p18"/>
          <p:cNvSpPr txBox="1"/>
          <p:nvPr/>
        </p:nvSpPr>
        <p:spPr>
          <a:xfrm>
            <a:off x="5017525" y="3692800"/>
            <a:ext cx="1112700" cy="25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Gatsby</a:t>
            </a:r>
            <a:endParaRPr/>
          </a:p>
        </p:txBody>
      </p:sp>
      <p:pic>
        <p:nvPicPr>
          <p:cNvPr id="112" name="Google Shape;112;p18"/>
          <p:cNvPicPr preferRelativeResize="0"/>
          <p:nvPr/>
        </p:nvPicPr>
        <p:blipFill>
          <a:blip r:embed="rId3">
            <a:alphaModFix/>
          </a:blip>
          <a:stretch>
            <a:fillRect/>
          </a:stretch>
        </p:blipFill>
        <p:spPr>
          <a:xfrm>
            <a:off x="0" y="0"/>
            <a:ext cx="9144001"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6" name="Shape 116"/>
        <p:cNvGrpSpPr/>
        <p:nvPr/>
      </p:nvGrpSpPr>
      <p:grpSpPr>
        <a:xfrm>
          <a:off x="0" y="0"/>
          <a:ext cx="0" cy="0"/>
          <a:chOff x="0" y="0"/>
          <a:chExt cx="0" cy="0"/>
        </a:xfrm>
      </p:grpSpPr>
      <p:sp>
        <p:nvSpPr>
          <p:cNvPr id="117" name="Google Shape;117;p19"/>
          <p:cNvSpPr txBox="1"/>
          <p:nvPr/>
        </p:nvSpPr>
        <p:spPr>
          <a:xfrm>
            <a:off x="6361150" y="1582950"/>
            <a:ext cx="1354200" cy="378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300"/>
          </a:p>
        </p:txBody>
      </p:sp>
      <p:sp>
        <p:nvSpPr>
          <p:cNvPr id="118" name="Google Shape;118;p19"/>
          <p:cNvSpPr txBox="1"/>
          <p:nvPr/>
        </p:nvSpPr>
        <p:spPr>
          <a:xfrm>
            <a:off x="5017525" y="3692800"/>
            <a:ext cx="1112700" cy="25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119" name="Google Shape;119;p19"/>
          <p:cNvPicPr preferRelativeResize="0"/>
          <p:nvPr/>
        </p:nvPicPr>
        <p:blipFill>
          <a:blip r:embed="rId3">
            <a:alphaModFix/>
          </a:blip>
          <a:stretch>
            <a:fillRect/>
          </a:stretch>
        </p:blipFill>
        <p:spPr>
          <a:xfrm>
            <a:off x="0" y="0"/>
            <a:ext cx="9144000" cy="51792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3" name="Shape 123"/>
        <p:cNvGrpSpPr/>
        <p:nvPr/>
      </p:nvGrpSpPr>
      <p:grpSpPr>
        <a:xfrm>
          <a:off x="0" y="0"/>
          <a:ext cx="0" cy="0"/>
          <a:chOff x="0" y="0"/>
          <a:chExt cx="0" cy="0"/>
        </a:xfrm>
      </p:grpSpPr>
      <p:sp>
        <p:nvSpPr>
          <p:cNvPr id="124" name="Google Shape;124;p20"/>
          <p:cNvSpPr txBox="1"/>
          <p:nvPr/>
        </p:nvSpPr>
        <p:spPr>
          <a:xfrm>
            <a:off x="6361150" y="1582950"/>
            <a:ext cx="1354200" cy="378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300"/>
          </a:p>
        </p:txBody>
      </p:sp>
      <p:sp>
        <p:nvSpPr>
          <p:cNvPr id="125" name="Google Shape;125;p20"/>
          <p:cNvSpPr txBox="1"/>
          <p:nvPr/>
        </p:nvSpPr>
        <p:spPr>
          <a:xfrm>
            <a:off x="5017525" y="3692800"/>
            <a:ext cx="1112700" cy="25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126" name="Google Shape;126;p20"/>
          <p:cNvPicPr preferRelativeResize="0"/>
          <p:nvPr/>
        </p:nvPicPr>
        <p:blipFill>
          <a:blip r:embed="rId3">
            <a:alphaModFix/>
          </a:blip>
          <a:stretch>
            <a:fillRect/>
          </a:stretch>
        </p:blipFill>
        <p:spPr>
          <a:xfrm>
            <a:off x="0" y="0"/>
            <a:ext cx="9144000" cy="52006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0" name="Shape 130"/>
        <p:cNvGrpSpPr/>
        <p:nvPr/>
      </p:nvGrpSpPr>
      <p:grpSpPr>
        <a:xfrm>
          <a:off x="0" y="0"/>
          <a:ext cx="0" cy="0"/>
          <a:chOff x="0" y="0"/>
          <a:chExt cx="0" cy="0"/>
        </a:xfrm>
      </p:grpSpPr>
      <p:sp>
        <p:nvSpPr>
          <p:cNvPr id="131" name="Google Shape;131;p21"/>
          <p:cNvSpPr txBox="1"/>
          <p:nvPr/>
        </p:nvSpPr>
        <p:spPr>
          <a:xfrm>
            <a:off x="6361150" y="1582950"/>
            <a:ext cx="1354200" cy="378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300"/>
          </a:p>
        </p:txBody>
      </p:sp>
      <p:sp>
        <p:nvSpPr>
          <p:cNvPr id="132" name="Google Shape;132;p21"/>
          <p:cNvSpPr txBox="1"/>
          <p:nvPr/>
        </p:nvSpPr>
        <p:spPr>
          <a:xfrm>
            <a:off x="5017525" y="3692800"/>
            <a:ext cx="1112700" cy="25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133" name="Google Shape;133;p21"/>
          <p:cNvPicPr preferRelativeResize="0"/>
          <p:nvPr/>
        </p:nvPicPr>
        <p:blipFill>
          <a:blip r:embed="rId3">
            <a:alphaModFix/>
          </a:blip>
          <a:stretch>
            <a:fillRect/>
          </a:stretch>
        </p:blipFill>
        <p:spPr>
          <a:xfrm>
            <a:off x="0" y="0"/>
            <a:ext cx="9144000" cy="517921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